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27"/>
  </p:notesMasterIdLst>
  <p:sldIdLst>
    <p:sldId id="256" r:id="rId2"/>
    <p:sldId id="277" r:id="rId3"/>
    <p:sldId id="279" r:id="rId4"/>
    <p:sldId id="278" r:id="rId5"/>
    <p:sldId id="258" r:id="rId6"/>
    <p:sldId id="274" r:id="rId7"/>
    <p:sldId id="283" r:id="rId8"/>
    <p:sldId id="284" r:id="rId9"/>
    <p:sldId id="259" r:id="rId10"/>
    <p:sldId id="282" r:id="rId11"/>
    <p:sldId id="287" r:id="rId12"/>
    <p:sldId id="285" r:id="rId13"/>
    <p:sldId id="288" r:id="rId14"/>
    <p:sldId id="265" r:id="rId15"/>
    <p:sldId id="290" r:id="rId16"/>
    <p:sldId id="291" r:id="rId17"/>
    <p:sldId id="269" r:id="rId18"/>
    <p:sldId id="292" r:id="rId19"/>
    <p:sldId id="267" r:id="rId20"/>
    <p:sldId id="266" r:id="rId21"/>
    <p:sldId id="271" r:id="rId22"/>
    <p:sldId id="272" r:id="rId23"/>
    <p:sldId id="270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13"/>
  </p:normalViewPr>
  <p:slideViewPr>
    <p:cSldViewPr snapToGrid="0" snapToObjects="1">
      <p:cViewPr varScale="1">
        <p:scale>
          <a:sx n="76" d="100"/>
          <a:sy n="76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373FE-313B-7748-8849-5EFFDE4E1567}" type="doc">
      <dgm:prSet loTypeId="urn:microsoft.com/office/officeart/2005/8/layout/cycle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46E35-C49B-BF49-A213-8C166ED3BCD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Stakeholders</a:t>
          </a:r>
        </a:p>
      </dgm:t>
    </dgm:pt>
    <dgm:pt modelId="{AFBA238A-89F4-B34A-89E6-1C2088D20835}" type="parTrans" cxnId="{2A47CFE5-CA5C-E842-ACB4-C21BA2635700}">
      <dgm:prSet/>
      <dgm:spPr/>
      <dgm:t>
        <a:bodyPr/>
        <a:lstStyle/>
        <a:p>
          <a:endParaRPr lang="en-US"/>
        </a:p>
      </dgm:t>
    </dgm:pt>
    <dgm:pt modelId="{A57C5E22-ED77-2147-94DB-E581A747CD1A}" type="sibTrans" cxnId="{2A47CFE5-CA5C-E842-ACB4-C21BA2635700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F2A7902-7745-2B4D-A072-72D37926387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/>
            <a:t>Systems Approach</a:t>
          </a:r>
        </a:p>
      </dgm:t>
    </dgm:pt>
    <dgm:pt modelId="{E3CD34B5-051A-1D49-B0FA-0365B1907C2B}" type="parTrans" cxnId="{081F56BE-D825-3A4B-A9E4-139A5EFE85B8}">
      <dgm:prSet/>
      <dgm:spPr/>
      <dgm:t>
        <a:bodyPr/>
        <a:lstStyle/>
        <a:p>
          <a:endParaRPr lang="en-US"/>
        </a:p>
      </dgm:t>
    </dgm:pt>
    <dgm:pt modelId="{703DD190-86DB-4E41-8678-DE92B229E80A}" type="sibTrans" cxnId="{081F56BE-D825-3A4B-A9E4-139A5EFE85B8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113ADFA-B91B-5340-8204-ABE0F3490A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/>
            <a:t>Data Utilization</a:t>
          </a:r>
        </a:p>
      </dgm:t>
    </dgm:pt>
    <dgm:pt modelId="{ECB01ED7-E185-004D-BB91-DBAA8152F27D}" type="parTrans" cxnId="{B002E2C8-B6A3-3E42-9CF4-B9F662035DB6}">
      <dgm:prSet/>
      <dgm:spPr/>
      <dgm:t>
        <a:bodyPr/>
        <a:lstStyle/>
        <a:p>
          <a:endParaRPr lang="en-US"/>
        </a:p>
      </dgm:t>
    </dgm:pt>
    <dgm:pt modelId="{12A0B4AC-8765-E846-9C4E-DAE10AA6D79B}" type="sibTrans" cxnId="{B002E2C8-B6A3-3E42-9CF4-B9F662035DB6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425BD87-9E10-C44A-AA3E-FDDAAAFDBE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/>
            <a:t>Priority Setting</a:t>
          </a:r>
        </a:p>
      </dgm:t>
    </dgm:pt>
    <dgm:pt modelId="{3D1B9618-FB76-6C4E-8681-63F2F43E77CD}" type="parTrans" cxnId="{A450A419-7880-E941-B327-E0558DBD4FE5}">
      <dgm:prSet/>
      <dgm:spPr/>
      <dgm:t>
        <a:bodyPr/>
        <a:lstStyle/>
        <a:p>
          <a:endParaRPr lang="en-US"/>
        </a:p>
      </dgm:t>
    </dgm:pt>
    <dgm:pt modelId="{BDD2DF75-E895-5543-BFAF-51970F4C5BD6}" type="sibTrans" cxnId="{A450A419-7880-E941-B327-E0558DBD4FE5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B885B1D-4D83-0645-BB29-346CC9EBE7C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/>
            <a:t>Objectives, Strategies, Measures</a:t>
          </a:r>
        </a:p>
      </dgm:t>
    </dgm:pt>
    <dgm:pt modelId="{245B55AB-4FA2-CA48-B17C-483690A02938}" type="parTrans" cxnId="{59BA6412-8243-F645-8238-10038FA7FA2F}">
      <dgm:prSet/>
      <dgm:spPr/>
      <dgm:t>
        <a:bodyPr/>
        <a:lstStyle/>
        <a:p>
          <a:endParaRPr lang="en-US"/>
        </a:p>
      </dgm:t>
    </dgm:pt>
    <dgm:pt modelId="{F4CF40B0-C055-6945-9375-494E8A9F6C0B}" type="sibTrans" cxnId="{59BA6412-8243-F645-8238-10038FA7FA2F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8178549-AAB0-6A45-8BA0-C3B398552B0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/>
            <a:t>Implementation</a:t>
          </a:r>
          <a:r>
            <a:rPr lang="en-US" dirty="0"/>
            <a:t> and </a:t>
          </a:r>
          <a:r>
            <a:rPr lang="en-US" b="1" dirty="0"/>
            <a:t>Evaluation</a:t>
          </a:r>
        </a:p>
      </dgm:t>
    </dgm:pt>
    <dgm:pt modelId="{9C85A2F7-2F88-6D47-AA43-12CADBB44CCF}" type="parTrans" cxnId="{DC40B490-A2B3-464E-BEFA-D7E023338CDB}">
      <dgm:prSet/>
      <dgm:spPr/>
      <dgm:t>
        <a:bodyPr/>
        <a:lstStyle/>
        <a:p>
          <a:endParaRPr lang="en-US"/>
        </a:p>
      </dgm:t>
    </dgm:pt>
    <dgm:pt modelId="{741D5934-7183-4943-996A-91117F551F7E}" type="sibTrans" cxnId="{DC40B490-A2B3-464E-BEFA-D7E023338CDB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EDC047A-237B-3044-A88B-AAD79D71871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Public Communication</a:t>
          </a:r>
        </a:p>
      </dgm:t>
    </dgm:pt>
    <dgm:pt modelId="{5535322F-C5A4-7F4A-8BDA-D7BA7701B33C}" type="parTrans" cxnId="{206D6E8A-6B20-274C-A542-6F43755569E3}">
      <dgm:prSet/>
      <dgm:spPr/>
      <dgm:t>
        <a:bodyPr/>
        <a:lstStyle/>
        <a:p>
          <a:endParaRPr lang="en-US"/>
        </a:p>
      </dgm:t>
    </dgm:pt>
    <dgm:pt modelId="{FBF7804C-68CC-434D-A4CA-4C12CC5ABB1D}" type="sibTrans" cxnId="{206D6E8A-6B20-274C-A542-6F43755569E3}">
      <dgm:prSet/>
      <dgm:spPr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BD0994-35A1-4B4C-A2E2-0E5761EBCE1E}" type="pres">
      <dgm:prSet presAssocID="{8B7373FE-313B-7748-8849-5EFFDE4E1567}" presName="cycle" presStyleCnt="0">
        <dgm:presLayoutVars>
          <dgm:dir/>
          <dgm:resizeHandles val="exact"/>
        </dgm:presLayoutVars>
      </dgm:prSet>
      <dgm:spPr/>
    </dgm:pt>
    <dgm:pt modelId="{85FCA11B-18CC-984F-9700-4992E859EFFD}" type="pres">
      <dgm:prSet presAssocID="{24F46E35-C49B-BF49-A213-8C166ED3BCDB}" presName="node" presStyleLbl="node1" presStyleIdx="0" presStyleCnt="7" custScaleX="130917" custScaleY="130917">
        <dgm:presLayoutVars>
          <dgm:bulletEnabled val="1"/>
        </dgm:presLayoutVars>
      </dgm:prSet>
      <dgm:spPr/>
    </dgm:pt>
    <dgm:pt modelId="{A0DB38B1-BE2F-AD49-8078-551FD0963DA1}" type="pres">
      <dgm:prSet presAssocID="{24F46E35-C49B-BF49-A213-8C166ED3BCDB}" presName="spNode" presStyleCnt="0"/>
      <dgm:spPr/>
    </dgm:pt>
    <dgm:pt modelId="{6ED7903B-D16F-5341-97F5-06D9682D22AD}" type="pres">
      <dgm:prSet presAssocID="{A57C5E22-ED77-2147-94DB-E581A747CD1A}" presName="sibTrans" presStyleLbl="sibTrans1D1" presStyleIdx="0" presStyleCnt="7"/>
      <dgm:spPr/>
    </dgm:pt>
    <dgm:pt modelId="{B1FBCAD1-5CE8-534D-B458-411B97761B0A}" type="pres">
      <dgm:prSet presAssocID="{AF2A7902-7745-2B4D-A072-72D379263874}" presName="node" presStyleLbl="node1" presStyleIdx="1" presStyleCnt="7" custScaleX="130917" custScaleY="130917">
        <dgm:presLayoutVars>
          <dgm:bulletEnabled val="1"/>
        </dgm:presLayoutVars>
      </dgm:prSet>
      <dgm:spPr/>
    </dgm:pt>
    <dgm:pt modelId="{48C95D11-CBB0-2642-9ACB-2E2A755E84A3}" type="pres">
      <dgm:prSet presAssocID="{AF2A7902-7745-2B4D-A072-72D379263874}" presName="spNode" presStyleCnt="0"/>
      <dgm:spPr/>
    </dgm:pt>
    <dgm:pt modelId="{F9A6F83E-2F8A-5747-B249-FF84173139FC}" type="pres">
      <dgm:prSet presAssocID="{703DD190-86DB-4E41-8678-DE92B229E80A}" presName="sibTrans" presStyleLbl="sibTrans1D1" presStyleIdx="1" presStyleCnt="7"/>
      <dgm:spPr/>
    </dgm:pt>
    <dgm:pt modelId="{2A605720-550B-C840-8FE1-56F68F89AB09}" type="pres">
      <dgm:prSet presAssocID="{7113ADFA-B91B-5340-8204-ABE0F3490A64}" presName="node" presStyleLbl="node1" presStyleIdx="2" presStyleCnt="7" custScaleX="130917" custScaleY="130917">
        <dgm:presLayoutVars>
          <dgm:bulletEnabled val="1"/>
        </dgm:presLayoutVars>
      </dgm:prSet>
      <dgm:spPr/>
    </dgm:pt>
    <dgm:pt modelId="{2E3A126D-AF58-C944-956D-BB5A8750435F}" type="pres">
      <dgm:prSet presAssocID="{7113ADFA-B91B-5340-8204-ABE0F3490A64}" presName="spNode" presStyleCnt="0"/>
      <dgm:spPr/>
    </dgm:pt>
    <dgm:pt modelId="{84408A70-4C37-AB42-94C0-0EB3FB2F824E}" type="pres">
      <dgm:prSet presAssocID="{12A0B4AC-8765-E846-9C4E-DAE10AA6D79B}" presName="sibTrans" presStyleLbl="sibTrans1D1" presStyleIdx="2" presStyleCnt="7"/>
      <dgm:spPr/>
    </dgm:pt>
    <dgm:pt modelId="{8427784E-E8E6-C54D-93E1-A34F18454668}" type="pres">
      <dgm:prSet presAssocID="{B425BD87-9E10-C44A-AA3E-FDDAAAFDBE9C}" presName="node" presStyleLbl="node1" presStyleIdx="3" presStyleCnt="7" custScaleX="130917" custScaleY="130917">
        <dgm:presLayoutVars>
          <dgm:bulletEnabled val="1"/>
        </dgm:presLayoutVars>
      </dgm:prSet>
      <dgm:spPr/>
    </dgm:pt>
    <dgm:pt modelId="{18537229-550A-6E45-8951-A62E7352BCFC}" type="pres">
      <dgm:prSet presAssocID="{B425BD87-9E10-C44A-AA3E-FDDAAAFDBE9C}" presName="spNode" presStyleCnt="0"/>
      <dgm:spPr/>
    </dgm:pt>
    <dgm:pt modelId="{C9C8204F-3100-1642-A3E3-217544DE5B22}" type="pres">
      <dgm:prSet presAssocID="{BDD2DF75-E895-5543-BFAF-51970F4C5BD6}" presName="sibTrans" presStyleLbl="sibTrans1D1" presStyleIdx="3" presStyleCnt="7"/>
      <dgm:spPr/>
    </dgm:pt>
    <dgm:pt modelId="{C2741192-1CC6-6948-BB14-B53D4239F46D}" type="pres">
      <dgm:prSet presAssocID="{CB885B1D-4D83-0645-BB29-346CC9EBE7C7}" presName="node" presStyleLbl="node1" presStyleIdx="4" presStyleCnt="7" custScaleX="130917" custScaleY="130917">
        <dgm:presLayoutVars>
          <dgm:bulletEnabled val="1"/>
        </dgm:presLayoutVars>
      </dgm:prSet>
      <dgm:spPr/>
    </dgm:pt>
    <dgm:pt modelId="{B6D44EB4-2A92-0F42-87F2-B86EFCC785C6}" type="pres">
      <dgm:prSet presAssocID="{CB885B1D-4D83-0645-BB29-346CC9EBE7C7}" presName="spNode" presStyleCnt="0"/>
      <dgm:spPr/>
    </dgm:pt>
    <dgm:pt modelId="{8056775E-F6F1-174F-A2BB-4AE843FC87D5}" type="pres">
      <dgm:prSet presAssocID="{F4CF40B0-C055-6945-9375-494E8A9F6C0B}" presName="sibTrans" presStyleLbl="sibTrans1D1" presStyleIdx="4" presStyleCnt="7"/>
      <dgm:spPr/>
    </dgm:pt>
    <dgm:pt modelId="{A29FFEDF-8744-6441-AA84-9F229F08C2F7}" type="pres">
      <dgm:prSet presAssocID="{18178549-AAB0-6A45-8BA0-C3B398552B0E}" presName="node" presStyleLbl="node1" presStyleIdx="5" presStyleCnt="7" custScaleX="130917" custScaleY="130917">
        <dgm:presLayoutVars>
          <dgm:bulletEnabled val="1"/>
        </dgm:presLayoutVars>
      </dgm:prSet>
      <dgm:spPr/>
    </dgm:pt>
    <dgm:pt modelId="{0F385D3C-338B-8545-AD16-201C0F682076}" type="pres">
      <dgm:prSet presAssocID="{18178549-AAB0-6A45-8BA0-C3B398552B0E}" presName="spNode" presStyleCnt="0"/>
      <dgm:spPr/>
    </dgm:pt>
    <dgm:pt modelId="{56F4A48D-66C8-B542-907F-4F3771A5F441}" type="pres">
      <dgm:prSet presAssocID="{741D5934-7183-4943-996A-91117F551F7E}" presName="sibTrans" presStyleLbl="sibTrans1D1" presStyleIdx="5" presStyleCnt="7"/>
      <dgm:spPr/>
    </dgm:pt>
    <dgm:pt modelId="{2CA77C92-EE14-D94D-A2A6-3C325E7A4840}" type="pres">
      <dgm:prSet presAssocID="{BEDC047A-237B-3044-A88B-AAD79D718716}" presName="node" presStyleLbl="node1" presStyleIdx="6" presStyleCnt="7" custScaleX="130917" custScaleY="130917">
        <dgm:presLayoutVars>
          <dgm:bulletEnabled val="1"/>
        </dgm:presLayoutVars>
      </dgm:prSet>
      <dgm:spPr/>
    </dgm:pt>
    <dgm:pt modelId="{752F3291-5195-F94A-8EEE-9F2FB6BABD06}" type="pres">
      <dgm:prSet presAssocID="{BEDC047A-237B-3044-A88B-AAD79D718716}" presName="spNode" presStyleCnt="0"/>
      <dgm:spPr/>
    </dgm:pt>
    <dgm:pt modelId="{74015F55-B226-AE48-A3DB-164A9B5AA7E0}" type="pres">
      <dgm:prSet presAssocID="{FBF7804C-68CC-434D-A4CA-4C12CC5ABB1D}" presName="sibTrans" presStyleLbl="sibTrans1D1" presStyleIdx="6" presStyleCnt="7"/>
      <dgm:spPr/>
    </dgm:pt>
  </dgm:ptLst>
  <dgm:cxnLst>
    <dgm:cxn modelId="{FC07910A-8623-2140-AF7E-73FD7AF95C9B}" type="presOf" srcId="{F4CF40B0-C055-6945-9375-494E8A9F6C0B}" destId="{8056775E-F6F1-174F-A2BB-4AE843FC87D5}" srcOrd="0" destOrd="0" presId="urn:microsoft.com/office/officeart/2005/8/layout/cycle6"/>
    <dgm:cxn modelId="{DABB1E0F-3E0A-5A4C-9A35-92ACB4A3B801}" type="presOf" srcId="{BEDC047A-237B-3044-A88B-AAD79D718716}" destId="{2CA77C92-EE14-D94D-A2A6-3C325E7A4840}" srcOrd="0" destOrd="0" presId="urn:microsoft.com/office/officeart/2005/8/layout/cycle6"/>
    <dgm:cxn modelId="{59BA6412-8243-F645-8238-10038FA7FA2F}" srcId="{8B7373FE-313B-7748-8849-5EFFDE4E1567}" destId="{CB885B1D-4D83-0645-BB29-346CC9EBE7C7}" srcOrd="4" destOrd="0" parTransId="{245B55AB-4FA2-CA48-B17C-483690A02938}" sibTransId="{F4CF40B0-C055-6945-9375-494E8A9F6C0B}"/>
    <dgm:cxn modelId="{A450A419-7880-E941-B327-E0558DBD4FE5}" srcId="{8B7373FE-313B-7748-8849-5EFFDE4E1567}" destId="{B425BD87-9E10-C44A-AA3E-FDDAAAFDBE9C}" srcOrd="3" destOrd="0" parTransId="{3D1B9618-FB76-6C4E-8681-63F2F43E77CD}" sibTransId="{BDD2DF75-E895-5543-BFAF-51970F4C5BD6}"/>
    <dgm:cxn modelId="{20974C1C-DEB9-7444-BF44-C0003CA5F8D5}" type="presOf" srcId="{A57C5E22-ED77-2147-94DB-E581A747CD1A}" destId="{6ED7903B-D16F-5341-97F5-06D9682D22AD}" srcOrd="0" destOrd="0" presId="urn:microsoft.com/office/officeart/2005/8/layout/cycle6"/>
    <dgm:cxn modelId="{3F49271E-0F9D-8143-95B8-07AA3EB4FDE1}" type="presOf" srcId="{FBF7804C-68CC-434D-A4CA-4C12CC5ABB1D}" destId="{74015F55-B226-AE48-A3DB-164A9B5AA7E0}" srcOrd="0" destOrd="0" presId="urn:microsoft.com/office/officeart/2005/8/layout/cycle6"/>
    <dgm:cxn modelId="{66D8F922-495F-5548-A482-EB29780EE8C3}" type="presOf" srcId="{741D5934-7183-4943-996A-91117F551F7E}" destId="{56F4A48D-66C8-B542-907F-4F3771A5F441}" srcOrd="0" destOrd="0" presId="urn:microsoft.com/office/officeart/2005/8/layout/cycle6"/>
    <dgm:cxn modelId="{406F5933-ED13-3745-A0C7-7F711D937073}" type="presOf" srcId="{CB885B1D-4D83-0645-BB29-346CC9EBE7C7}" destId="{C2741192-1CC6-6948-BB14-B53D4239F46D}" srcOrd="0" destOrd="0" presId="urn:microsoft.com/office/officeart/2005/8/layout/cycle6"/>
    <dgm:cxn modelId="{E0FFEC42-9C8E-0340-83D1-0FE99604ADD4}" type="presOf" srcId="{BDD2DF75-E895-5543-BFAF-51970F4C5BD6}" destId="{C9C8204F-3100-1642-A3E3-217544DE5B22}" srcOrd="0" destOrd="0" presId="urn:microsoft.com/office/officeart/2005/8/layout/cycle6"/>
    <dgm:cxn modelId="{3AF7C57D-4B92-9540-AF76-62BE93684BF1}" type="presOf" srcId="{7113ADFA-B91B-5340-8204-ABE0F3490A64}" destId="{2A605720-550B-C840-8FE1-56F68F89AB09}" srcOrd="0" destOrd="0" presId="urn:microsoft.com/office/officeart/2005/8/layout/cycle6"/>
    <dgm:cxn modelId="{32623C86-8D8E-CB4B-9A3A-982024334952}" type="presOf" srcId="{8B7373FE-313B-7748-8849-5EFFDE4E1567}" destId="{01BD0994-35A1-4B4C-A2E2-0E5761EBCE1E}" srcOrd="0" destOrd="0" presId="urn:microsoft.com/office/officeart/2005/8/layout/cycle6"/>
    <dgm:cxn modelId="{20A78686-3292-8E4B-9C2B-FEF46A05B2EF}" type="presOf" srcId="{703DD190-86DB-4E41-8678-DE92B229E80A}" destId="{F9A6F83E-2F8A-5747-B249-FF84173139FC}" srcOrd="0" destOrd="0" presId="urn:microsoft.com/office/officeart/2005/8/layout/cycle6"/>
    <dgm:cxn modelId="{F6034789-1797-F742-A957-E97DCBEAF43D}" type="presOf" srcId="{18178549-AAB0-6A45-8BA0-C3B398552B0E}" destId="{A29FFEDF-8744-6441-AA84-9F229F08C2F7}" srcOrd="0" destOrd="0" presId="urn:microsoft.com/office/officeart/2005/8/layout/cycle6"/>
    <dgm:cxn modelId="{206D6E8A-6B20-274C-A542-6F43755569E3}" srcId="{8B7373FE-313B-7748-8849-5EFFDE4E1567}" destId="{BEDC047A-237B-3044-A88B-AAD79D718716}" srcOrd="6" destOrd="0" parTransId="{5535322F-C5A4-7F4A-8BDA-D7BA7701B33C}" sibTransId="{FBF7804C-68CC-434D-A4CA-4C12CC5ABB1D}"/>
    <dgm:cxn modelId="{DC40B490-A2B3-464E-BEFA-D7E023338CDB}" srcId="{8B7373FE-313B-7748-8849-5EFFDE4E1567}" destId="{18178549-AAB0-6A45-8BA0-C3B398552B0E}" srcOrd="5" destOrd="0" parTransId="{9C85A2F7-2F88-6D47-AA43-12CADBB44CCF}" sibTransId="{741D5934-7183-4943-996A-91117F551F7E}"/>
    <dgm:cxn modelId="{3621CBAA-925C-094B-A65C-F3762780C3A1}" type="presOf" srcId="{24F46E35-C49B-BF49-A213-8C166ED3BCDB}" destId="{85FCA11B-18CC-984F-9700-4992E859EFFD}" srcOrd="0" destOrd="0" presId="urn:microsoft.com/office/officeart/2005/8/layout/cycle6"/>
    <dgm:cxn modelId="{081F56BE-D825-3A4B-A9E4-139A5EFE85B8}" srcId="{8B7373FE-313B-7748-8849-5EFFDE4E1567}" destId="{AF2A7902-7745-2B4D-A072-72D379263874}" srcOrd="1" destOrd="0" parTransId="{E3CD34B5-051A-1D49-B0FA-0365B1907C2B}" sibTransId="{703DD190-86DB-4E41-8678-DE92B229E80A}"/>
    <dgm:cxn modelId="{B002E2C8-B6A3-3E42-9CF4-B9F662035DB6}" srcId="{8B7373FE-313B-7748-8849-5EFFDE4E1567}" destId="{7113ADFA-B91B-5340-8204-ABE0F3490A64}" srcOrd="2" destOrd="0" parTransId="{ECB01ED7-E185-004D-BB91-DBAA8152F27D}" sibTransId="{12A0B4AC-8765-E846-9C4E-DAE10AA6D79B}"/>
    <dgm:cxn modelId="{90FF22CE-0357-E148-B8A5-1DD3098D2ECE}" type="presOf" srcId="{12A0B4AC-8765-E846-9C4E-DAE10AA6D79B}" destId="{84408A70-4C37-AB42-94C0-0EB3FB2F824E}" srcOrd="0" destOrd="0" presId="urn:microsoft.com/office/officeart/2005/8/layout/cycle6"/>
    <dgm:cxn modelId="{5098F0D0-1D5E-4044-A4A4-7BC65DB0FEAF}" type="presOf" srcId="{B425BD87-9E10-C44A-AA3E-FDDAAAFDBE9C}" destId="{8427784E-E8E6-C54D-93E1-A34F18454668}" srcOrd="0" destOrd="0" presId="urn:microsoft.com/office/officeart/2005/8/layout/cycle6"/>
    <dgm:cxn modelId="{FF56B9E5-77E4-B54C-BE8D-17689F4C0D72}" type="presOf" srcId="{AF2A7902-7745-2B4D-A072-72D379263874}" destId="{B1FBCAD1-5CE8-534D-B458-411B97761B0A}" srcOrd="0" destOrd="0" presId="urn:microsoft.com/office/officeart/2005/8/layout/cycle6"/>
    <dgm:cxn modelId="{2A47CFE5-CA5C-E842-ACB4-C21BA2635700}" srcId="{8B7373FE-313B-7748-8849-5EFFDE4E1567}" destId="{24F46E35-C49B-BF49-A213-8C166ED3BCDB}" srcOrd="0" destOrd="0" parTransId="{AFBA238A-89F4-B34A-89E6-1C2088D20835}" sibTransId="{A57C5E22-ED77-2147-94DB-E581A747CD1A}"/>
    <dgm:cxn modelId="{C2C192AE-BF06-7547-B313-41EB61F90963}" type="presParOf" srcId="{01BD0994-35A1-4B4C-A2E2-0E5761EBCE1E}" destId="{85FCA11B-18CC-984F-9700-4992E859EFFD}" srcOrd="0" destOrd="0" presId="urn:microsoft.com/office/officeart/2005/8/layout/cycle6"/>
    <dgm:cxn modelId="{981FB039-693C-3D45-B40D-3DC88D17E3A2}" type="presParOf" srcId="{01BD0994-35A1-4B4C-A2E2-0E5761EBCE1E}" destId="{A0DB38B1-BE2F-AD49-8078-551FD0963DA1}" srcOrd="1" destOrd="0" presId="urn:microsoft.com/office/officeart/2005/8/layout/cycle6"/>
    <dgm:cxn modelId="{3AF1D4B6-6477-1340-BCF7-7080D1A15F92}" type="presParOf" srcId="{01BD0994-35A1-4B4C-A2E2-0E5761EBCE1E}" destId="{6ED7903B-D16F-5341-97F5-06D9682D22AD}" srcOrd="2" destOrd="0" presId="urn:microsoft.com/office/officeart/2005/8/layout/cycle6"/>
    <dgm:cxn modelId="{6583A163-5C36-DD48-9FBD-24AB5E130F7D}" type="presParOf" srcId="{01BD0994-35A1-4B4C-A2E2-0E5761EBCE1E}" destId="{B1FBCAD1-5CE8-534D-B458-411B97761B0A}" srcOrd="3" destOrd="0" presId="urn:microsoft.com/office/officeart/2005/8/layout/cycle6"/>
    <dgm:cxn modelId="{49A048BC-9CBF-084D-A002-6DB12A94089B}" type="presParOf" srcId="{01BD0994-35A1-4B4C-A2E2-0E5761EBCE1E}" destId="{48C95D11-CBB0-2642-9ACB-2E2A755E84A3}" srcOrd="4" destOrd="0" presId="urn:microsoft.com/office/officeart/2005/8/layout/cycle6"/>
    <dgm:cxn modelId="{6F00132E-33FD-AA4C-8B08-09FA4C5E168E}" type="presParOf" srcId="{01BD0994-35A1-4B4C-A2E2-0E5761EBCE1E}" destId="{F9A6F83E-2F8A-5747-B249-FF84173139FC}" srcOrd="5" destOrd="0" presId="urn:microsoft.com/office/officeart/2005/8/layout/cycle6"/>
    <dgm:cxn modelId="{C09B6328-078D-E946-B641-B1A67E5BDCFC}" type="presParOf" srcId="{01BD0994-35A1-4B4C-A2E2-0E5761EBCE1E}" destId="{2A605720-550B-C840-8FE1-56F68F89AB09}" srcOrd="6" destOrd="0" presId="urn:microsoft.com/office/officeart/2005/8/layout/cycle6"/>
    <dgm:cxn modelId="{394EE8B8-EA36-164C-AAE1-58109F9606F1}" type="presParOf" srcId="{01BD0994-35A1-4B4C-A2E2-0E5761EBCE1E}" destId="{2E3A126D-AF58-C944-956D-BB5A8750435F}" srcOrd="7" destOrd="0" presId="urn:microsoft.com/office/officeart/2005/8/layout/cycle6"/>
    <dgm:cxn modelId="{7F41C9C5-DDF8-464C-9D8E-7D12E9FF6383}" type="presParOf" srcId="{01BD0994-35A1-4B4C-A2E2-0E5761EBCE1E}" destId="{84408A70-4C37-AB42-94C0-0EB3FB2F824E}" srcOrd="8" destOrd="0" presId="urn:microsoft.com/office/officeart/2005/8/layout/cycle6"/>
    <dgm:cxn modelId="{3F3C4324-27C1-2B43-B834-61858DD96380}" type="presParOf" srcId="{01BD0994-35A1-4B4C-A2E2-0E5761EBCE1E}" destId="{8427784E-E8E6-C54D-93E1-A34F18454668}" srcOrd="9" destOrd="0" presId="urn:microsoft.com/office/officeart/2005/8/layout/cycle6"/>
    <dgm:cxn modelId="{0D44EE4A-93A1-A64D-93DD-55F57025A043}" type="presParOf" srcId="{01BD0994-35A1-4B4C-A2E2-0E5761EBCE1E}" destId="{18537229-550A-6E45-8951-A62E7352BCFC}" srcOrd="10" destOrd="0" presId="urn:microsoft.com/office/officeart/2005/8/layout/cycle6"/>
    <dgm:cxn modelId="{FEB2F519-00BA-9B46-B424-932C76814A48}" type="presParOf" srcId="{01BD0994-35A1-4B4C-A2E2-0E5761EBCE1E}" destId="{C9C8204F-3100-1642-A3E3-217544DE5B22}" srcOrd="11" destOrd="0" presId="urn:microsoft.com/office/officeart/2005/8/layout/cycle6"/>
    <dgm:cxn modelId="{202E7CC4-DE8B-544A-99AE-6F29E5E063B8}" type="presParOf" srcId="{01BD0994-35A1-4B4C-A2E2-0E5761EBCE1E}" destId="{C2741192-1CC6-6948-BB14-B53D4239F46D}" srcOrd="12" destOrd="0" presId="urn:microsoft.com/office/officeart/2005/8/layout/cycle6"/>
    <dgm:cxn modelId="{4680EEB9-8D29-F94D-BA6A-BC171B7BCF2A}" type="presParOf" srcId="{01BD0994-35A1-4B4C-A2E2-0E5761EBCE1E}" destId="{B6D44EB4-2A92-0F42-87F2-B86EFCC785C6}" srcOrd="13" destOrd="0" presId="urn:microsoft.com/office/officeart/2005/8/layout/cycle6"/>
    <dgm:cxn modelId="{6213FC53-CCAB-F349-8AD1-293398F72BE5}" type="presParOf" srcId="{01BD0994-35A1-4B4C-A2E2-0E5761EBCE1E}" destId="{8056775E-F6F1-174F-A2BB-4AE843FC87D5}" srcOrd="14" destOrd="0" presId="urn:microsoft.com/office/officeart/2005/8/layout/cycle6"/>
    <dgm:cxn modelId="{75D11966-14D8-4D44-9C18-29C91FD7737A}" type="presParOf" srcId="{01BD0994-35A1-4B4C-A2E2-0E5761EBCE1E}" destId="{A29FFEDF-8744-6441-AA84-9F229F08C2F7}" srcOrd="15" destOrd="0" presId="urn:microsoft.com/office/officeart/2005/8/layout/cycle6"/>
    <dgm:cxn modelId="{C511CD12-821F-AC4B-96EA-27CB36AF92EA}" type="presParOf" srcId="{01BD0994-35A1-4B4C-A2E2-0E5761EBCE1E}" destId="{0F385D3C-338B-8545-AD16-201C0F682076}" srcOrd="16" destOrd="0" presId="urn:microsoft.com/office/officeart/2005/8/layout/cycle6"/>
    <dgm:cxn modelId="{7FD196C3-47F5-B143-857C-617B7F578F85}" type="presParOf" srcId="{01BD0994-35A1-4B4C-A2E2-0E5761EBCE1E}" destId="{56F4A48D-66C8-B542-907F-4F3771A5F441}" srcOrd="17" destOrd="0" presId="urn:microsoft.com/office/officeart/2005/8/layout/cycle6"/>
    <dgm:cxn modelId="{39A19232-051F-3D4A-864D-C0CA04482E95}" type="presParOf" srcId="{01BD0994-35A1-4B4C-A2E2-0E5761EBCE1E}" destId="{2CA77C92-EE14-D94D-A2A6-3C325E7A4840}" srcOrd="18" destOrd="0" presId="urn:microsoft.com/office/officeart/2005/8/layout/cycle6"/>
    <dgm:cxn modelId="{22A8B836-70C0-074B-B4B6-56A1C39869F1}" type="presParOf" srcId="{01BD0994-35A1-4B4C-A2E2-0E5761EBCE1E}" destId="{752F3291-5195-F94A-8EEE-9F2FB6BABD06}" srcOrd="19" destOrd="0" presId="urn:microsoft.com/office/officeart/2005/8/layout/cycle6"/>
    <dgm:cxn modelId="{9568D19A-9B50-C748-A0F9-25D5E08A887B}" type="presParOf" srcId="{01BD0994-35A1-4B4C-A2E2-0E5761EBCE1E}" destId="{74015F55-B226-AE48-A3DB-164A9B5AA7E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A11B-18CC-984F-9700-4992E859EFFD}">
      <dsp:nvSpPr>
        <dsp:cNvPr id="0" name=""/>
        <dsp:cNvSpPr/>
      </dsp:nvSpPr>
      <dsp:spPr>
        <a:xfrm>
          <a:off x="4152581" y="-114032"/>
          <a:ext cx="1523623" cy="99035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Stakeholders</a:t>
          </a:r>
        </a:p>
      </dsp:txBody>
      <dsp:txXfrm>
        <a:off x="4200926" y="-65687"/>
        <a:ext cx="1426933" cy="893665"/>
      </dsp:txXfrm>
    </dsp:sp>
    <dsp:sp modelId="{6ED7903B-D16F-5341-97F5-06D9682D22AD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2925670" y="140241"/>
              </a:moveTo>
              <a:arcTo wR="2160042" hR="2160042" stAng="17445586" swAng="637302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BCAD1-5CE8-534D-B458-411B97761B0A}">
      <dsp:nvSpPr>
        <dsp:cNvPr id="0" name=""/>
        <dsp:cNvSpPr/>
      </dsp:nvSpPr>
      <dsp:spPr>
        <a:xfrm>
          <a:off x="5841370" y="699245"/>
          <a:ext cx="1523623" cy="99035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Systems Approach</a:t>
          </a:r>
        </a:p>
      </dsp:txBody>
      <dsp:txXfrm>
        <a:off x="5889715" y="747590"/>
        <a:ext cx="1426933" cy="893665"/>
      </dsp:txXfrm>
    </dsp:sp>
    <dsp:sp modelId="{F9A6F83E-2F8A-5747-B249-FF84173139FC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4148489" y="1316321"/>
              </a:moveTo>
              <a:arcTo wR="2160042" hR="2160042" stAng="20220475" swAng="1342802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05720-550B-C840-8FE1-56F68F89AB09}">
      <dsp:nvSpPr>
        <dsp:cNvPr id="0" name=""/>
        <dsp:cNvSpPr/>
      </dsp:nvSpPr>
      <dsp:spPr>
        <a:xfrm>
          <a:off x="6258467" y="2526665"/>
          <a:ext cx="1523623" cy="99035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Data Utilization</a:t>
          </a:r>
        </a:p>
      </dsp:txBody>
      <dsp:txXfrm>
        <a:off x="6306812" y="2575010"/>
        <a:ext cx="1426933" cy="893665"/>
      </dsp:txXfrm>
    </dsp:sp>
    <dsp:sp modelId="{84408A70-4C37-AB42-94C0-0EB3FB2F824E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4084484" y="3141016"/>
              </a:moveTo>
              <a:arcTo wR="2160042" hR="2160042" stAng="1620599" swAng="902241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7784E-E8E6-C54D-93E1-A34F18454668}">
      <dsp:nvSpPr>
        <dsp:cNvPr id="0" name=""/>
        <dsp:cNvSpPr/>
      </dsp:nvSpPr>
      <dsp:spPr>
        <a:xfrm>
          <a:off x="5089788" y="3992141"/>
          <a:ext cx="1523623" cy="99035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Priority Setting</a:t>
          </a:r>
        </a:p>
      </dsp:txBody>
      <dsp:txXfrm>
        <a:off x="5138133" y="4040486"/>
        <a:ext cx="1426933" cy="893665"/>
      </dsp:txXfrm>
    </dsp:sp>
    <dsp:sp modelId="{C9C8204F-3100-1642-A3E3-217544DE5B22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2331941" y="4313234"/>
              </a:moveTo>
              <a:arcTo wR="2160042" hR="2160042" stAng="5126130" swAng="547740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41192-1CC6-6948-BB14-B53D4239F46D}">
      <dsp:nvSpPr>
        <dsp:cNvPr id="0" name=""/>
        <dsp:cNvSpPr/>
      </dsp:nvSpPr>
      <dsp:spPr>
        <a:xfrm>
          <a:off x="3215374" y="3992141"/>
          <a:ext cx="1523623" cy="99035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Objectives, Strategies, Measures</a:t>
          </a:r>
        </a:p>
      </dsp:txBody>
      <dsp:txXfrm>
        <a:off x="3263719" y="4040486"/>
        <a:ext cx="1426933" cy="893665"/>
      </dsp:txXfrm>
    </dsp:sp>
    <dsp:sp modelId="{8056775E-F6F1-174F-A2BB-4AE843FC87D5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556012" y="3606718"/>
              </a:moveTo>
              <a:arcTo wR="2160042" hR="2160042" stAng="8277161" swAng="902241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FFEDF-8744-6441-AA84-9F229F08C2F7}">
      <dsp:nvSpPr>
        <dsp:cNvPr id="0" name=""/>
        <dsp:cNvSpPr/>
      </dsp:nvSpPr>
      <dsp:spPr>
        <a:xfrm>
          <a:off x="2046695" y="2526665"/>
          <a:ext cx="1523623" cy="9903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Implementation</a:t>
          </a:r>
          <a:r>
            <a:rPr lang="en-US" sz="2100" kern="1200" dirty="0"/>
            <a:t> and </a:t>
          </a:r>
          <a:r>
            <a:rPr lang="en-US" sz="2100" b="1" kern="1200" dirty="0"/>
            <a:t>Evaluation</a:t>
          </a:r>
        </a:p>
      </dsp:txBody>
      <dsp:txXfrm>
        <a:off x="2095040" y="2575010"/>
        <a:ext cx="1426933" cy="893665"/>
      </dsp:txXfrm>
    </dsp:sp>
    <dsp:sp modelId="{56F4A48D-66C8-B542-907F-4F3771A5F441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123" y="2136968"/>
              </a:moveTo>
              <a:arcTo wR="2160042" hR="2160042" stAng="10836724" swAng="1342802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77C92-EE14-D94D-A2A6-3C325E7A4840}">
      <dsp:nvSpPr>
        <dsp:cNvPr id="0" name=""/>
        <dsp:cNvSpPr/>
      </dsp:nvSpPr>
      <dsp:spPr>
        <a:xfrm>
          <a:off x="2463792" y="699245"/>
          <a:ext cx="1523623" cy="99035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Public Communication</a:t>
          </a:r>
        </a:p>
      </dsp:txBody>
      <dsp:txXfrm>
        <a:off x="2512137" y="747590"/>
        <a:ext cx="1426933" cy="893665"/>
      </dsp:txXfrm>
    </dsp:sp>
    <dsp:sp modelId="{74015F55-B226-AE48-A3DB-164A9B5AA7E0}">
      <dsp:nvSpPr>
        <dsp:cNvPr id="0" name=""/>
        <dsp:cNvSpPr/>
      </dsp:nvSpPr>
      <dsp:spPr>
        <a:xfrm>
          <a:off x="2754350" y="381145"/>
          <a:ext cx="4320085" cy="4320085"/>
        </a:xfrm>
        <a:custGeom>
          <a:avLst/>
          <a:gdLst/>
          <a:ahLst/>
          <a:cxnLst/>
          <a:rect l="0" t="0" r="0" b="0"/>
          <a:pathLst>
            <a:path>
              <a:moveTo>
                <a:pt x="1035236" y="315972"/>
              </a:moveTo>
              <a:arcTo wR="2160042" hR="2160042" stAng="14317112" swAng="637302"/>
            </a:path>
          </a:pathLst>
        </a:custGeom>
        <a:noFill/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258-3926-CC41-A4EB-490F841EF5B6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2590-1002-D34E-A9A8-7EEFAD6D4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*Association of State and Territorial Health Directors. </a:t>
            </a:r>
            <a:r>
              <a:rPr lang="en-US" i="1" dirty="0"/>
              <a:t>State Health Improvement Plan Guidance and Resources</a:t>
            </a:r>
            <a:r>
              <a:rPr lang="en-US" dirty="0"/>
              <a:t>.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EC90-1057-F243-B215-3E224DD54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EC90-1057-F243-B215-3E224DD546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72" r:id="rId6"/>
    <p:sldLayoutId id="2147483767" r:id="rId7"/>
    <p:sldLayoutId id="2147483768" r:id="rId8"/>
    <p:sldLayoutId id="2147483769" r:id="rId9"/>
    <p:sldLayoutId id="2147483771" r:id="rId10"/>
    <p:sldLayoutId id="21474837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2189.B9C993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2189.B9C993C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A4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1C00A-E8B6-D74E-A8A8-814AE63BF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" y="484632"/>
            <a:ext cx="6362129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>
                <a:solidFill>
                  <a:schemeClr val="bg1"/>
                </a:solidFill>
                <a:latin typeface="Helvetica" pitchFamily="2" charset="0"/>
              </a:rPr>
              <a:t>State Oral Health Improvement Plan </a:t>
            </a:r>
            <a:br>
              <a:rPr lang="en-US" sz="4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4600" b="1">
                <a:solidFill>
                  <a:schemeClr val="bg1"/>
                </a:solidFill>
                <a:latin typeface="Helvetica" pitchFamily="2" charset="0"/>
              </a:rPr>
              <a:t>Strategy Indicators:</a:t>
            </a:r>
            <a:br>
              <a:rPr lang="en-US" sz="460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4600" b="1">
                <a:solidFill>
                  <a:schemeClr val="bg1"/>
                </a:solidFill>
                <a:latin typeface="Helvetica" pitchFamily="2" charset="0"/>
              </a:rPr>
              <a:t>A Conceptual Framework</a:t>
            </a:r>
            <a:endParaRPr lang="en-US" sz="4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B6016-B469-F747-A1DB-E88EDA24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84" y="4480560"/>
            <a:ext cx="6362129" cy="1572768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chemeClr val="bg1"/>
                </a:solidFill>
                <a:latin typeface="Georgia" panose="02040502050405020303" pitchFamily="18" charset="0"/>
              </a:rPr>
              <a:t>Association of State and Territorial Dental Directors (ASTDD)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FB65F6B3-1406-3142-B62A-C39367881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0"/>
          <a:stretch>
            <a:fillRect/>
          </a:stretch>
        </p:blipFill>
        <p:spPr bwMode="auto">
          <a:xfrm>
            <a:off x="7907654" y="3694144"/>
            <a:ext cx="3931920" cy="27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DBAF73-12E3-0F4C-B8E1-9444AB25F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16667"/>
          <a:stretch/>
        </p:blipFill>
        <p:spPr>
          <a:xfrm>
            <a:off x="8248907" y="940193"/>
            <a:ext cx="2488807" cy="2488807"/>
          </a:xfrm>
          <a:prstGeom prst="ellipse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3A16FDD-DB8A-A849-99DB-EF83BB7935D2}"/>
              </a:ext>
            </a:extLst>
          </p:cNvPr>
          <p:cNvSpPr/>
          <p:nvPr/>
        </p:nvSpPr>
        <p:spPr>
          <a:xfrm>
            <a:off x="8076985" y="774784"/>
            <a:ext cx="2838042" cy="2838042"/>
          </a:xfrm>
          <a:prstGeom prst="ellipse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0F38-AE09-3844-BD02-627AAEC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US" sz="6100" b="1">
                <a:solidFill>
                  <a:srgbClr val="FFFFFF"/>
                </a:solidFill>
                <a:latin typeface="Helvetica" pitchFamily="2" charset="0"/>
              </a:rPr>
              <a:t>Results</a:t>
            </a:r>
            <a:endParaRPr lang="en-US" sz="6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B786-07D9-6449-8E09-4B05ED5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Of the 50 states and D.C., </a:t>
            </a:r>
            <a:r>
              <a:rPr lang="en-US" b="1" dirty="0">
                <a:latin typeface="Georgia" panose="02040502050405020303" pitchFamily="18" charset="0"/>
              </a:rPr>
              <a:t>47</a:t>
            </a:r>
            <a:r>
              <a:rPr lang="en-US" dirty="0">
                <a:latin typeface="Georgia" panose="02040502050405020303" pitchFamily="18" charset="0"/>
              </a:rPr>
              <a:t> furnished a State Oral Health Improvement Plan</a:t>
            </a:r>
          </a:p>
          <a:p>
            <a:r>
              <a:rPr lang="en-US" b="1" dirty="0">
                <a:latin typeface="Georgia" panose="02040502050405020303" pitchFamily="18" charset="0"/>
              </a:rPr>
              <a:t>21</a:t>
            </a:r>
            <a:r>
              <a:rPr lang="en-US" dirty="0">
                <a:latin typeface="Georgia" panose="02040502050405020303" pitchFamily="18" charset="0"/>
              </a:rPr>
              <a:t> state plans were updated in the past 5 years</a:t>
            </a:r>
          </a:p>
          <a:p>
            <a:r>
              <a:rPr lang="en-US" b="1" dirty="0">
                <a:latin typeface="Georgia" panose="02040502050405020303" pitchFamily="18" charset="0"/>
              </a:rPr>
              <a:t>23</a:t>
            </a:r>
            <a:r>
              <a:rPr lang="en-US" dirty="0">
                <a:latin typeface="Georgia" panose="02040502050405020303" pitchFamily="18" charset="0"/>
              </a:rPr>
              <a:t> significant state </a:t>
            </a:r>
            <a:r>
              <a:rPr lang="en-US" b="1" dirty="0">
                <a:latin typeface="Georgia" panose="02040502050405020303" pitchFamily="18" charset="0"/>
              </a:rPr>
              <a:t>strategy</a:t>
            </a:r>
            <a:r>
              <a:rPr lang="en-US" dirty="0">
                <a:latin typeface="Georgia" panose="02040502050405020303" pitchFamily="18" charset="0"/>
              </a:rPr>
              <a:t> themes emerged </a:t>
            </a:r>
          </a:p>
        </p:txBody>
      </p:sp>
    </p:spTree>
    <p:extLst>
      <p:ext uri="{BB962C8B-B14F-4D97-AF65-F5344CB8AC3E}">
        <p14:creationId xmlns:p14="http://schemas.microsoft.com/office/powerpoint/2010/main" val="303531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0F38-AE09-3844-BD02-627AAEC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elvetica" pitchFamily="2" charset="0"/>
              </a:rPr>
              <a:t>Results </a:t>
            </a:r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(Plans)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DC8B44-1345-9942-82D7-892167C5651E}"/>
              </a:ext>
            </a:extLst>
          </p:cNvPr>
          <p:cNvSpPr txBox="1">
            <a:spLocks/>
          </p:cNvSpPr>
          <p:nvPr/>
        </p:nvSpPr>
        <p:spPr>
          <a:xfrm>
            <a:off x="1955799" y="261900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DIFFERENCES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Funding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Time Period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Stakeholder engagement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Evidence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Outcomes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E59347-A839-D943-A120-F29346B8158B}"/>
              </a:ext>
            </a:extLst>
          </p:cNvPr>
          <p:cNvSpPr txBox="1">
            <a:spLocks/>
          </p:cNvSpPr>
          <p:nvPr/>
        </p:nvSpPr>
        <p:spPr>
          <a:xfrm>
            <a:off x="6288452" y="2644081"/>
            <a:ext cx="57618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SIMILARITIES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Target populations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Intervention levels and settings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205316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5DE15-69CD-DF4F-AB13-06BC2B70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633974"/>
            <a:ext cx="107188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>
                <a:solidFill>
                  <a:schemeClr val="bg1"/>
                </a:solidFill>
                <a:latin typeface="Helvetica" pitchFamily="2" charset="0"/>
              </a:rPr>
              <a:t>Results </a:t>
            </a:r>
            <a:r>
              <a:rPr lang="en-US" sz="4100" dirty="0">
                <a:solidFill>
                  <a:schemeClr val="bg1"/>
                </a:solidFill>
                <a:latin typeface="Helvetica" pitchFamily="2" charset="0"/>
              </a:rPr>
              <a:t>(Objectives / Strategies / Activities)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83C306-89E1-8041-B939-CD3FBDC3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2" y="1964802"/>
            <a:ext cx="42290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OBJECTIVES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specificity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– rather than direct and detailed, were broad or vague;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measurability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– rather than quantifiable, were ambiguous;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feasibility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– rather than practical, were aspirational; or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timeliness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– rather than timebound, were open ended.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0B9BB-A810-EC49-9944-E5DDDEB98B88}"/>
              </a:ext>
            </a:extLst>
          </p:cNvPr>
          <p:cNvSpPr/>
          <p:nvPr/>
        </p:nvSpPr>
        <p:spPr>
          <a:xfrm>
            <a:off x="5071071" y="1964802"/>
            <a:ext cx="363708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STRATEGIES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SOHIP strategies differed according to: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use, definition, and application along with ensuing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Strategy composition tended to waver between extremes as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global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- and risked oversimplifying focus - or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narrow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- and risked missing opportunities. </a:t>
            </a:r>
          </a:p>
          <a:p>
            <a:pPr lvl="1"/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D6D8B-A431-BC4E-8A2D-F1C7740F8DF7}"/>
              </a:ext>
            </a:extLst>
          </p:cNvPr>
          <p:cNvSpPr/>
          <p:nvPr/>
        </p:nvSpPr>
        <p:spPr>
          <a:xfrm>
            <a:off x="8708157" y="1964802"/>
            <a:ext cx="2649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ACTIVITIES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Plans also varied among activities and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implementation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 and whether they were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scalable, sustainable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 or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impactful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94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4DDA32-C14D-874E-B692-9AC7A396521E}"/>
              </a:ext>
            </a:extLst>
          </p:cNvPr>
          <p:cNvSpPr/>
          <p:nvPr/>
        </p:nvSpPr>
        <p:spPr>
          <a:xfrm>
            <a:off x="575733" y="1574800"/>
            <a:ext cx="111252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D42A6-7FC6-1E42-B597-BF1C178A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54" y="0"/>
            <a:ext cx="6605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967EEEC4-6120-428D-8FB5-916920AE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0F38-AE09-3844-BD02-627AAEC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  <a:t>Results </a:t>
            </a:r>
            <a:b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FFFF"/>
                </a:solidFill>
              </a:rPr>
              <a:t>Example Narrative (Assessment)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B786-07D9-6449-8E09-4B05ED5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8"/>
            <a:ext cx="6809014" cy="333953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Example Theme: </a:t>
            </a:r>
            <a:r>
              <a:rPr lang="en-US" sz="2600" i="1" dirty="0">
                <a:solidFill>
                  <a:srgbClr val="FFFFFF"/>
                </a:solidFill>
              </a:rPr>
              <a:t>Oral Health Surveillance and Monitoring.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600" b="1" dirty="0">
                <a:solidFill>
                  <a:srgbClr val="FFFFFF"/>
                </a:solidFill>
              </a:rPr>
              <a:t>“The overarching purpose of public health surveillance is to provide actionable health information necessary for public health decision making…”</a:t>
            </a:r>
            <a:endParaRPr lang="en-US" sz="2600" dirty="0">
              <a:solidFill>
                <a:srgbClr val="FFFFFF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967EEEC4-6120-428D-8FB5-916920AE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0F38-AE09-3844-BD02-627AAEC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  <a:t>Results </a:t>
            </a:r>
            <a:b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FFFF"/>
                </a:solidFill>
              </a:rPr>
              <a:t>Example Narrative (Policy)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B786-07D9-6449-8E09-4B05ED5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8"/>
            <a:ext cx="6809014" cy="333953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Example Theme: </a:t>
            </a:r>
            <a:r>
              <a:rPr lang="en-US" sz="2600" i="1">
                <a:solidFill>
                  <a:srgbClr val="FFFFFF"/>
                </a:solidFill>
              </a:rPr>
              <a:t>Medicaid and Managed Care.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600" b="1">
                <a:solidFill>
                  <a:srgbClr val="FFFFFF"/>
                </a:solidFill>
              </a:rPr>
              <a:t>““dentist participation in the program is limited due to lower reimbursement rates, concerns with non-kept appointments, administrative burdens, and other factors.”</a:t>
            </a:r>
            <a:endParaRPr 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967EEEC4-6120-428D-8FB5-916920AE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0F38-AE09-3844-BD02-627AAEC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  <a:t>Results </a:t>
            </a:r>
            <a:b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FFFF"/>
                </a:solidFill>
              </a:rPr>
              <a:t>Example Narrative (Assurance)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B786-07D9-6449-8E09-4B05ED56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8"/>
            <a:ext cx="6809014" cy="333953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Example Theme: </a:t>
            </a:r>
            <a:r>
              <a:rPr lang="en-US" sz="2600" i="1">
                <a:solidFill>
                  <a:srgbClr val="FFFFFF"/>
                </a:solidFill>
              </a:rPr>
              <a:t>Medicaid and Managed Care.</a:t>
            </a:r>
            <a:r>
              <a:rPr lang="en-US" sz="260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600" b="1">
                <a:solidFill>
                  <a:srgbClr val="FFFFFF"/>
                </a:solidFill>
              </a:rPr>
              <a:t>“a shortage of dentists practicing in low-income communities, a shortage of dentists willing to accept public insurance…jobs that do not offer dental insurance, and limited or no transportation services.”</a:t>
            </a:r>
            <a:endParaRPr 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4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B2B440-F0BF-AE44-A539-E6A12C3A8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71" y="120012"/>
            <a:ext cx="11828463" cy="6704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FA3193-C0CB-3D47-9860-026FA90A5818}"/>
              </a:ext>
            </a:extLst>
          </p:cNvPr>
          <p:cNvSpPr txBox="1"/>
          <p:nvPr/>
        </p:nvSpPr>
        <p:spPr>
          <a:xfrm>
            <a:off x="1720484" y="615463"/>
            <a:ext cx="37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CA8B0-8B88-574B-95F9-617617E6B842}"/>
              </a:ext>
            </a:extLst>
          </p:cNvPr>
          <p:cNvSpPr txBox="1"/>
          <p:nvPr/>
        </p:nvSpPr>
        <p:spPr>
          <a:xfrm>
            <a:off x="5389808" y="644771"/>
            <a:ext cx="37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E6BD7-59F7-A848-B313-4F3AC5D9B012}"/>
              </a:ext>
            </a:extLst>
          </p:cNvPr>
          <p:cNvSpPr txBox="1"/>
          <p:nvPr/>
        </p:nvSpPr>
        <p:spPr>
          <a:xfrm>
            <a:off x="10958276" y="603739"/>
            <a:ext cx="372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4333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C4EA7-7644-5A43-8531-4952C260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elvetica" pitchFamily="2" charset="0"/>
              </a:rPr>
              <a:t>Results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D11FC-64C2-FF4C-AB7F-806AD275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2607733"/>
            <a:ext cx="5469466" cy="32850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Emerging Oral Health Topics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Teledentistry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Opioids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Dental Therapy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Oral Health Integration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Medicaid Waivers - Work Requirement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State Dental Screening (Mandatory Requirements, i.e. Children)</a:t>
            </a:r>
          </a:p>
          <a:p>
            <a:pPr lvl="3"/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9F147-847D-A346-ADC4-626F7403932D}"/>
              </a:ext>
            </a:extLst>
          </p:cNvPr>
          <p:cNvSpPr/>
          <p:nvPr/>
        </p:nvSpPr>
        <p:spPr>
          <a:xfrm>
            <a:off x="5249334" y="30759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Perinatal Medicaid Dental Benefit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Medicare Adult Benefit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Student Debt / Loan Forgiveness Programs 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HPV and Oral Health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Excise Tax - Sugar or Tobacco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Antimicrobial Resistance in Dental Settings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Vaping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58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89F1E-A159-884D-B967-D550496C3DE6}"/>
              </a:ext>
            </a:extLst>
          </p:cNvPr>
          <p:cNvSpPr/>
          <p:nvPr/>
        </p:nvSpPr>
        <p:spPr>
          <a:xfrm>
            <a:off x="575733" y="1574800"/>
            <a:ext cx="111252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D529B-5587-5C41-BD7F-FAE6184BD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9137" y="99958"/>
            <a:ext cx="8213725" cy="66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7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D6C887-01E6-F847-8F1A-AAC72E234974}"/>
              </a:ext>
            </a:extLst>
          </p:cNvPr>
          <p:cNvSpPr/>
          <p:nvPr/>
        </p:nvSpPr>
        <p:spPr>
          <a:xfrm>
            <a:off x="575733" y="1574800"/>
            <a:ext cx="111252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F1CC2-0BCC-C843-A3F8-5F611BBB5F8C}"/>
              </a:ext>
            </a:extLst>
          </p:cNvPr>
          <p:cNvGrpSpPr/>
          <p:nvPr/>
        </p:nvGrpSpPr>
        <p:grpSpPr>
          <a:xfrm>
            <a:off x="1181606" y="577718"/>
            <a:ext cx="9828787" cy="6097417"/>
            <a:chOff x="1364075" y="319813"/>
            <a:chExt cx="9828787" cy="609741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356C45D-F143-7E48-B190-79F800FF15CD}"/>
                </a:ext>
              </a:extLst>
            </p:cNvPr>
            <p:cNvSpPr/>
            <p:nvPr/>
          </p:nvSpPr>
          <p:spPr>
            <a:xfrm>
              <a:off x="5371466" y="319813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7617535-4DAE-4D49-8ACE-289E62AA8496}"/>
                </a:ext>
              </a:extLst>
            </p:cNvPr>
            <p:cNvSpPr/>
            <p:nvPr/>
          </p:nvSpPr>
          <p:spPr>
            <a:xfrm>
              <a:off x="7488652" y="5665405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4A4FFD1-1437-1940-8B82-64216844AFE0}"/>
                </a:ext>
              </a:extLst>
            </p:cNvPr>
            <p:cNvSpPr/>
            <p:nvPr/>
          </p:nvSpPr>
          <p:spPr>
            <a:xfrm>
              <a:off x="3208738" y="5665405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F3D1B9C-3EFA-264C-9210-27392521F3A7}"/>
                </a:ext>
              </a:extLst>
            </p:cNvPr>
            <p:cNvSpPr/>
            <p:nvPr/>
          </p:nvSpPr>
          <p:spPr>
            <a:xfrm>
              <a:off x="2301737" y="4065207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319DE8A-3F48-E148-8FBE-44DBCD5AFE56}"/>
                </a:ext>
              </a:extLst>
            </p:cNvPr>
            <p:cNvSpPr/>
            <p:nvPr/>
          </p:nvSpPr>
          <p:spPr>
            <a:xfrm>
              <a:off x="8395654" y="4065207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6FFF187-572F-374D-946F-B17C5CED7DDC}"/>
                </a:ext>
              </a:extLst>
            </p:cNvPr>
            <p:cNvSpPr/>
            <p:nvPr/>
          </p:nvSpPr>
          <p:spPr>
            <a:xfrm>
              <a:off x="2301737" y="1330342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B2366F0-F15F-A441-B18F-19A5109C7AA9}"/>
                </a:ext>
              </a:extLst>
            </p:cNvPr>
            <p:cNvSpPr/>
            <p:nvPr/>
          </p:nvSpPr>
          <p:spPr>
            <a:xfrm>
              <a:off x="8395654" y="1330342"/>
              <a:ext cx="1814003" cy="7312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399C02F1-CDA7-7241-BB8D-96459D69D9EB}"/>
                </a:ext>
              </a:extLst>
            </p:cNvPr>
            <p:cNvGraphicFramePr/>
            <p:nvPr/>
          </p:nvGraphicFramePr>
          <p:xfrm>
            <a:off x="1364075" y="994767"/>
            <a:ext cx="9828787" cy="48684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F3E267-A0BF-FD49-8D76-4DDB754E38C3}"/>
                </a:ext>
              </a:extLst>
            </p:cNvPr>
            <p:cNvSpPr txBox="1"/>
            <p:nvPr/>
          </p:nvSpPr>
          <p:spPr>
            <a:xfrm>
              <a:off x="5371466" y="319813"/>
              <a:ext cx="18140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identify and engage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4B471B-E41E-2049-A509-86B8C68E3AC1}"/>
                </a:ext>
              </a:extLst>
            </p:cNvPr>
            <p:cNvSpPr txBox="1"/>
            <p:nvPr/>
          </p:nvSpPr>
          <p:spPr>
            <a:xfrm>
              <a:off x="9019174" y="1326623"/>
              <a:ext cx="11664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establish a planning process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6E5A48-3E02-6D45-9EF9-63250DB976E9}"/>
                </a:ext>
              </a:extLst>
            </p:cNvPr>
            <p:cNvSpPr txBox="1"/>
            <p:nvPr/>
          </p:nvSpPr>
          <p:spPr>
            <a:xfrm>
              <a:off x="8242010" y="5661686"/>
              <a:ext cx="11591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establish priorities set an agenda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ACE03C-FEDE-7F45-8697-14B5FB273E88}"/>
                </a:ext>
              </a:extLst>
            </p:cNvPr>
            <p:cNvSpPr txBox="1"/>
            <p:nvPr/>
          </p:nvSpPr>
          <p:spPr>
            <a:xfrm>
              <a:off x="3151516" y="5678566"/>
              <a:ext cx="16205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develop objectives, strategies, and measures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622A26-3D8F-054E-ACDD-6516D9EF0236}"/>
                </a:ext>
              </a:extLst>
            </p:cNvPr>
            <p:cNvSpPr txBox="1"/>
            <p:nvPr/>
          </p:nvSpPr>
          <p:spPr>
            <a:xfrm>
              <a:off x="2330560" y="1360556"/>
              <a:ext cx="159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disseminate results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1EE585-A4E1-3E4E-9D99-7E086EBC6BD2}"/>
                </a:ext>
              </a:extLst>
            </p:cNvPr>
            <p:cNvSpPr txBox="1"/>
            <p:nvPr/>
          </p:nvSpPr>
          <p:spPr>
            <a:xfrm>
              <a:off x="2348755" y="4102587"/>
              <a:ext cx="14475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develop and implement a workplan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9A98AA-8BCF-EE4E-9FF6-D75969B98097}"/>
                </a:ext>
              </a:extLst>
            </p:cNvPr>
            <p:cNvSpPr txBox="1"/>
            <p:nvPr/>
          </p:nvSpPr>
          <p:spPr>
            <a:xfrm>
              <a:off x="9088895" y="4072936"/>
              <a:ext cx="1176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collect or analyze data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8AF44E8-3C53-F248-BFDC-881C3535F314}"/>
              </a:ext>
            </a:extLst>
          </p:cNvPr>
          <p:cNvSpPr/>
          <p:nvPr/>
        </p:nvSpPr>
        <p:spPr>
          <a:xfrm>
            <a:off x="1227989" y="105295"/>
            <a:ext cx="934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Figure 1. </a:t>
            </a:r>
            <a:r>
              <a:rPr lang="en-US" sz="1800" i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State Oral Health Improvement Plan </a:t>
            </a:r>
            <a:r>
              <a:rPr lang="en-US" i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Components*</a:t>
            </a:r>
            <a:endParaRPr lang="en-US" sz="1800" i="1" dirty="0">
              <a:solidFill>
                <a:srgbClr val="4475B4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74F7DA-9907-104E-8212-A2A2B6160FD5}"/>
              </a:ext>
            </a:extLst>
          </p:cNvPr>
          <p:cNvGrpSpPr/>
          <p:nvPr/>
        </p:nvGrpSpPr>
        <p:grpSpPr>
          <a:xfrm>
            <a:off x="4450806" y="4618915"/>
            <a:ext cx="2337600" cy="463307"/>
            <a:chOff x="4450806" y="4618915"/>
            <a:chExt cx="2337600" cy="46330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B463D98-EFC7-F144-8DEF-14B4FD7B3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0806" y="4854061"/>
              <a:ext cx="365760" cy="228161"/>
            </a:xfrm>
            <a:prstGeom prst="straightConnector1">
              <a:avLst/>
            </a:prstGeom>
            <a:ln w="857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A94452-0A91-204F-9F0A-337011305EFE}"/>
                </a:ext>
              </a:extLst>
            </p:cNvPr>
            <p:cNvSpPr txBox="1"/>
            <p:nvPr/>
          </p:nvSpPr>
          <p:spPr>
            <a:xfrm>
              <a:off x="4805275" y="4618915"/>
              <a:ext cx="1983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Strategies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4A960E-418B-514B-8BB1-52D711DE8A1C}"/>
              </a:ext>
            </a:extLst>
          </p:cNvPr>
          <p:cNvCxnSpPr/>
          <p:nvPr/>
        </p:nvCxnSpPr>
        <p:spPr>
          <a:xfrm>
            <a:off x="2466336" y="474627"/>
            <a:ext cx="7741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8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7BC424-5934-344B-994A-B2ACF29D2D01}"/>
              </a:ext>
            </a:extLst>
          </p:cNvPr>
          <p:cNvSpPr/>
          <p:nvPr/>
        </p:nvSpPr>
        <p:spPr>
          <a:xfrm>
            <a:off x="575733" y="1574800"/>
            <a:ext cx="111252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BC9BF-7CEF-634D-93C2-3C521DDB1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5910" y="9452"/>
            <a:ext cx="10617917" cy="68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CBF1B24-AADA-C247-AC64-9A7FE427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869"/>
            <a:ext cx="12192000" cy="6334261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F2F0121-AFB1-2C42-8719-38CB67973B68}"/>
              </a:ext>
            </a:extLst>
          </p:cNvPr>
          <p:cNvSpPr/>
          <p:nvPr/>
        </p:nvSpPr>
        <p:spPr>
          <a:xfrm rot="10800000">
            <a:off x="868516" y="406400"/>
            <a:ext cx="530942" cy="1917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5F58C08-DCBC-F447-A176-63057267170F}"/>
              </a:ext>
            </a:extLst>
          </p:cNvPr>
          <p:cNvSpPr/>
          <p:nvPr/>
        </p:nvSpPr>
        <p:spPr>
          <a:xfrm rot="16200000">
            <a:off x="1026378" y="6509329"/>
            <a:ext cx="530942" cy="1917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F4404-1E3D-7B4B-B3F0-CEB5184B0EEA}"/>
              </a:ext>
            </a:extLst>
          </p:cNvPr>
          <p:cNvSpPr/>
          <p:nvPr/>
        </p:nvSpPr>
        <p:spPr>
          <a:xfrm>
            <a:off x="1" y="1134534"/>
            <a:ext cx="1828800" cy="40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F69B52-711F-C142-BA05-12660ADB2256}"/>
              </a:ext>
            </a:extLst>
          </p:cNvPr>
          <p:cNvSpPr/>
          <p:nvPr/>
        </p:nvSpPr>
        <p:spPr>
          <a:xfrm>
            <a:off x="4758268" y="2150533"/>
            <a:ext cx="406400" cy="203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728BFB-810B-9640-8240-3A28E28C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38"/>
            <a:ext cx="12192000" cy="625672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9C85C3A-5FC3-B24C-9529-B18EA6422D82}"/>
              </a:ext>
            </a:extLst>
          </p:cNvPr>
          <p:cNvSpPr/>
          <p:nvPr/>
        </p:nvSpPr>
        <p:spPr>
          <a:xfrm rot="10800000">
            <a:off x="3120649" y="344882"/>
            <a:ext cx="530942" cy="1917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6A1D47A-F11D-E347-9DD2-6194177A2EB5}"/>
              </a:ext>
            </a:extLst>
          </p:cNvPr>
          <p:cNvSpPr/>
          <p:nvPr/>
        </p:nvSpPr>
        <p:spPr>
          <a:xfrm rot="16200000">
            <a:off x="2323687" y="6391345"/>
            <a:ext cx="530942" cy="1917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B2F0B95-05D5-E645-83F2-1B1C2B872344}"/>
              </a:ext>
            </a:extLst>
          </p:cNvPr>
          <p:cNvSpPr/>
          <p:nvPr/>
        </p:nvSpPr>
        <p:spPr>
          <a:xfrm>
            <a:off x="2967155" y="2421951"/>
            <a:ext cx="530942" cy="1917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8D427-63CB-C84C-A7A0-BAF218B3DF41}"/>
              </a:ext>
            </a:extLst>
          </p:cNvPr>
          <p:cNvSpPr/>
          <p:nvPr/>
        </p:nvSpPr>
        <p:spPr>
          <a:xfrm>
            <a:off x="0" y="1787088"/>
            <a:ext cx="2922911" cy="146145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74F4650-42B0-4647-B817-730B9BE72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EF80D4DD-EE29-450D-A187-E8892B853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6066063" cy="6858000"/>
          </a:xfrm>
          <a:custGeom>
            <a:avLst/>
            <a:gdLst>
              <a:gd name="connsiteX0" fmla="*/ 6066063 w 6066063"/>
              <a:gd name="connsiteY0" fmla="*/ 0 h 6858000"/>
              <a:gd name="connsiteX1" fmla="*/ 1229608 w 6066063"/>
              <a:gd name="connsiteY1" fmla="*/ 0 h 6858000"/>
              <a:gd name="connsiteX2" fmla="*/ 1128285 w 6066063"/>
              <a:gd name="connsiteY2" fmla="*/ 156518 h 6858000"/>
              <a:gd name="connsiteX3" fmla="*/ 768782 w 6066063"/>
              <a:gd name="connsiteY3" fmla="*/ 825746 h 6858000"/>
              <a:gd name="connsiteX4" fmla="*/ 743290 w 6066063"/>
              <a:gd name="connsiteY4" fmla="*/ 860183 h 6858000"/>
              <a:gd name="connsiteX5" fmla="*/ 787138 w 6066063"/>
              <a:gd name="connsiteY5" fmla="*/ 756243 h 6858000"/>
              <a:gd name="connsiteX6" fmla="*/ 980544 w 6066063"/>
              <a:gd name="connsiteY6" fmla="*/ 339016 h 6858000"/>
              <a:gd name="connsiteX7" fmla="*/ 1161966 w 6066063"/>
              <a:gd name="connsiteY7" fmla="*/ 0 h 6858000"/>
              <a:gd name="connsiteX8" fmla="*/ 1104491 w 6066063"/>
              <a:gd name="connsiteY8" fmla="*/ 0 h 6858000"/>
              <a:gd name="connsiteX9" fmla="*/ 993044 w 6066063"/>
              <a:gd name="connsiteY9" fmla="*/ 204247 h 6858000"/>
              <a:gd name="connsiteX10" fmla="*/ 494731 w 6066063"/>
              <a:gd name="connsiteY10" fmla="*/ 1375322 h 6858000"/>
              <a:gd name="connsiteX11" fmla="*/ 46559 w 6066063"/>
              <a:gd name="connsiteY11" fmla="*/ 3329787 h 6858000"/>
              <a:gd name="connsiteX12" fmla="*/ 12272 w 6066063"/>
              <a:gd name="connsiteY12" fmla="*/ 4352595 h 6858000"/>
              <a:gd name="connsiteX13" fmla="*/ 171094 w 6066063"/>
              <a:gd name="connsiteY13" fmla="*/ 5544543 h 6858000"/>
              <a:gd name="connsiteX14" fmla="*/ 538125 w 6066063"/>
              <a:gd name="connsiteY14" fmla="*/ 6816123 h 6858000"/>
              <a:gd name="connsiteX15" fmla="*/ 555724 w 6066063"/>
              <a:gd name="connsiteY15" fmla="*/ 6858000 h 6858000"/>
              <a:gd name="connsiteX16" fmla="*/ 608303 w 6066063"/>
              <a:gd name="connsiteY16" fmla="*/ 6858000 h 6858000"/>
              <a:gd name="connsiteX17" fmla="*/ 596366 w 6066063"/>
              <a:gd name="connsiteY17" fmla="*/ 6829337 h 6858000"/>
              <a:gd name="connsiteX18" fmla="*/ 364843 w 6066063"/>
              <a:gd name="connsiteY18" fmla="*/ 6132604 h 6858000"/>
              <a:gd name="connsiteX19" fmla="*/ 213412 w 6066063"/>
              <a:gd name="connsiteY19" fmla="*/ 5505676 h 6858000"/>
              <a:gd name="connsiteX20" fmla="*/ 211628 w 6066063"/>
              <a:gd name="connsiteY20" fmla="*/ 5472254 h 6858000"/>
              <a:gd name="connsiteX21" fmla="*/ 311945 w 6066063"/>
              <a:gd name="connsiteY21" fmla="*/ 5821167 h 6858000"/>
              <a:gd name="connsiteX22" fmla="*/ 623960 w 6066063"/>
              <a:gd name="connsiteY22" fmla="*/ 6658826 h 6858000"/>
              <a:gd name="connsiteX23" fmla="*/ 717350 w 6066063"/>
              <a:gd name="connsiteY23" fmla="*/ 6858000 h 6858000"/>
              <a:gd name="connsiteX24" fmla="*/ 6066063 w 606606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66063" h="6858000">
                <a:moveTo>
                  <a:pt x="6066063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606606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97180-49A9-DC42-A22D-7C926B9E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4178808" cy="5568696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Helvetica" pitchFamily="2" charset="0"/>
              </a:rPr>
              <a:t>Future Studies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47CF-ACB2-1441-A0C6-3B879B31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8" y="644652"/>
            <a:ext cx="4794504" cy="5568696"/>
          </a:xfrm>
        </p:spPr>
        <p:txBody>
          <a:bodyPr anchor="ctr">
            <a:normAutofit/>
          </a:bodyPr>
          <a:lstStyle/>
          <a:p>
            <a:r>
              <a:rPr lang="en-US"/>
              <a:t>Best Practices Report</a:t>
            </a:r>
          </a:p>
          <a:p>
            <a:r>
              <a:rPr lang="en-US"/>
              <a:t>Activities Report / Tool</a:t>
            </a:r>
          </a:p>
          <a:p>
            <a:r>
              <a:rPr lang="en-US"/>
              <a:t>Quality Index Analysis</a:t>
            </a:r>
          </a:p>
          <a:p>
            <a:r>
              <a:rPr lang="en-US"/>
              <a:t>Cross-State Comparisons Analysis</a:t>
            </a:r>
          </a:p>
          <a:p>
            <a:r>
              <a:rPr lang="en-US"/>
              <a:t>Developing A State Oral Health Improvement Planning Guidance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4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8EE4DF-7D55-4C30-AF69-A177EA1A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37A1CD-D381-4AD7-BDE8-22220E4C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342702"/>
          </a:xfrm>
          <a:custGeom>
            <a:avLst/>
            <a:gdLst>
              <a:gd name="connsiteX0" fmla="*/ 6788003 w 12188952"/>
              <a:gd name="connsiteY0" fmla="*/ 6274493 h 6342702"/>
              <a:gd name="connsiteX1" fmla="*/ 6787005 w 12188952"/>
              <a:gd name="connsiteY1" fmla="*/ 6274571 h 6342702"/>
              <a:gd name="connsiteX2" fmla="*/ 6786779 w 12188952"/>
              <a:gd name="connsiteY2" fmla="*/ 6275105 h 6342702"/>
              <a:gd name="connsiteX3" fmla="*/ 0 w 12188952"/>
              <a:gd name="connsiteY3" fmla="*/ 0 h 6342702"/>
              <a:gd name="connsiteX4" fmla="*/ 12188952 w 12188952"/>
              <a:gd name="connsiteY4" fmla="*/ 0 h 6342702"/>
              <a:gd name="connsiteX5" fmla="*/ 12188952 w 12188952"/>
              <a:gd name="connsiteY5" fmla="*/ 5380258 h 6342702"/>
              <a:gd name="connsiteX6" fmla="*/ 12058081 w 12188952"/>
              <a:gd name="connsiteY6" fmla="*/ 5419298 h 6342702"/>
              <a:gd name="connsiteX7" fmla="*/ 11673881 w 12188952"/>
              <a:gd name="connsiteY7" fmla="*/ 5522873 h 6342702"/>
              <a:gd name="connsiteX8" fmla="*/ 10422749 w 12188952"/>
              <a:gd name="connsiteY8" fmla="*/ 5806412 h 6342702"/>
              <a:gd name="connsiteX9" fmla="*/ 9421666 w 12188952"/>
              <a:gd name="connsiteY9" fmla="*/ 5981574 h 6342702"/>
              <a:gd name="connsiteX10" fmla="*/ 8456304 w 12188952"/>
              <a:gd name="connsiteY10" fmla="*/ 6115275 h 6342702"/>
              <a:gd name="connsiteX11" fmla="*/ 7714041 w 12188952"/>
              <a:gd name="connsiteY11" fmla="*/ 6195222 h 6342702"/>
              <a:gd name="connsiteX12" fmla="*/ 6949978 w 12188952"/>
              <a:gd name="connsiteY12" fmla="*/ 6261002 h 6342702"/>
              <a:gd name="connsiteX13" fmla="*/ 6934569 w 12188952"/>
              <a:gd name="connsiteY13" fmla="*/ 6263073 h 6342702"/>
              <a:gd name="connsiteX14" fmla="*/ 6788750 w 12188952"/>
              <a:gd name="connsiteY14" fmla="*/ 6274434 h 6342702"/>
              <a:gd name="connsiteX15" fmla="*/ 6798241 w 12188952"/>
              <a:gd name="connsiteY15" fmla="*/ 6276254 h 6342702"/>
              <a:gd name="connsiteX16" fmla="*/ 6833723 w 12188952"/>
              <a:gd name="connsiteY16" fmla="*/ 6274547 h 6342702"/>
              <a:gd name="connsiteX17" fmla="*/ 6882282 w 12188952"/>
              <a:gd name="connsiteY17" fmla="*/ 6271569 h 6342702"/>
              <a:gd name="connsiteX18" fmla="*/ 7576876 w 12188952"/>
              <a:gd name="connsiteY18" fmla="*/ 6239042 h 6342702"/>
              <a:gd name="connsiteX19" fmla="*/ 8621689 w 12188952"/>
              <a:gd name="connsiteY19" fmla="*/ 6152145 h 6342702"/>
              <a:gd name="connsiteX20" fmla="*/ 9477600 w 12188952"/>
              <a:gd name="connsiteY20" fmla="*/ 6048239 h 6342702"/>
              <a:gd name="connsiteX21" fmla="*/ 10626651 w 12188952"/>
              <a:gd name="connsiteY21" fmla="*/ 5854082 h 6342702"/>
              <a:gd name="connsiteX22" fmla="*/ 11995498 w 12188952"/>
              <a:gd name="connsiteY22" fmla="*/ 5528088 h 6342702"/>
              <a:gd name="connsiteX23" fmla="*/ 12188952 w 12188952"/>
              <a:gd name="connsiteY23" fmla="*/ 5471089 h 6342702"/>
              <a:gd name="connsiteX24" fmla="*/ 12188952 w 12188952"/>
              <a:gd name="connsiteY24" fmla="*/ 5525826 h 6342702"/>
              <a:gd name="connsiteX25" fmla="*/ 11826300 w 12188952"/>
              <a:gd name="connsiteY25" fmla="*/ 5631125 h 6342702"/>
              <a:gd name="connsiteX26" fmla="*/ 10936448 w 12188952"/>
              <a:gd name="connsiteY26" fmla="*/ 5845640 h 6342702"/>
              <a:gd name="connsiteX27" fmla="*/ 9983034 w 12188952"/>
              <a:gd name="connsiteY27" fmla="*/ 6025645 h 6342702"/>
              <a:gd name="connsiteX28" fmla="*/ 9184585 w 12188952"/>
              <a:gd name="connsiteY28" fmla="*/ 6141592 h 6342702"/>
              <a:gd name="connsiteX29" fmla="*/ 8576053 w 12188952"/>
              <a:gd name="connsiteY29" fmla="*/ 6211111 h 6342702"/>
              <a:gd name="connsiteX30" fmla="*/ 7862392 w 12188952"/>
              <a:gd name="connsiteY30" fmla="*/ 6272562 h 6342702"/>
              <a:gd name="connsiteX31" fmla="*/ 6933768 w 12188952"/>
              <a:gd name="connsiteY31" fmla="*/ 6323956 h 6342702"/>
              <a:gd name="connsiteX32" fmla="*/ 6476130 w 12188952"/>
              <a:gd name="connsiteY32" fmla="*/ 6337859 h 6342702"/>
              <a:gd name="connsiteX33" fmla="*/ 6360703 w 12188952"/>
              <a:gd name="connsiteY33" fmla="*/ 6342702 h 6342702"/>
              <a:gd name="connsiteX34" fmla="*/ 6055614 w 12188952"/>
              <a:gd name="connsiteY34" fmla="*/ 6342702 h 6342702"/>
              <a:gd name="connsiteX35" fmla="*/ 5976289 w 12188952"/>
              <a:gd name="connsiteY35" fmla="*/ 6338108 h 6342702"/>
              <a:gd name="connsiteX36" fmla="*/ 5263770 w 12188952"/>
              <a:gd name="connsiteY36" fmla="*/ 6301859 h 6342702"/>
              <a:gd name="connsiteX37" fmla="*/ 4345190 w 12188952"/>
              <a:gd name="connsiteY37" fmla="*/ 6239789 h 6342702"/>
              <a:gd name="connsiteX38" fmla="*/ 3372201 w 12188952"/>
              <a:gd name="connsiteY38" fmla="*/ 6141220 h 6342702"/>
              <a:gd name="connsiteX39" fmla="*/ 2361582 w 12188952"/>
              <a:gd name="connsiteY39" fmla="*/ 6022293 h 6342702"/>
              <a:gd name="connsiteX40" fmla="*/ 1232869 w 12188952"/>
              <a:gd name="connsiteY40" fmla="*/ 5849117 h 6342702"/>
              <a:gd name="connsiteX41" fmla="*/ 68483 w 12188952"/>
              <a:gd name="connsiteY41" fmla="*/ 5609410 h 6342702"/>
              <a:gd name="connsiteX42" fmla="*/ 0 w 12188952"/>
              <a:gd name="connsiteY42" fmla="*/ 5592055 h 6342702"/>
              <a:gd name="connsiteX43" fmla="*/ 0 w 12188952"/>
              <a:gd name="connsiteY43" fmla="*/ 5535566 h 6342702"/>
              <a:gd name="connsiteX44" fmla="*/ 72423 w 12188952"/>
              <a:gd name="connsiteY44" fmla="*/ 5554343 h 6342702"/>
              <a:gd name="connsiteX45" fmla="*/ 600566 w 12188952"/>
              <a:gd name="connsiteY45" fmla="*/ 5672713 h 6342702"/>
              <a:gd name="connsiteX46" fmla="*/ 1769069 w 12188952"/>
              <a:gd name="connsiteY46" fmla="*/ 5882881 h 6342702"/>
              <a:gd name="connsiteX47" fmla="*/ 2612900 w 12188952"/>
              <a:gd name="connsiteY47" fmla="*/ 5999823 h 6342702"/>
              <a:gd name="connsiteX48" fmla="*/ 2580488 w 12188952"/>
              <a:gd name="connsiteY48" fmla="*/ 5989892 h 6342702"/>
              <a:gd name="connsiteX49" fmla="*/ 1112357 w 12188952"/>
              <a:gd name="connsiteY49" fmla="*/ 5657195 h 6342702"/>
              <a:gd name="connsiteX50" fmla="*/ 420307 w 12188952"/>
              <a:gd name="connsiteY50" fmla="*/ 5457762 h 6342702"/>
              <a:gd name="connsiteX51" fmla="*/ 0 w 12188952"/>
              <a:gd name="connsiteY51" fmla="*/ 5318845 h 634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342702">
                <a:moveTo>
                  <a:pt x="6788003" y="6274493"/>
                </a:moveTo>
                <a:lnTo>
                  <a:pt x="6787005" y="6274571"/>
                </a:lnTo>
                <a:lnTo>
                  <a:pt x="6786779" y="627510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380258"/>
                </a:lnTo>
                <a:lnTo>
                  <a:pt x="12058081" y="5419298"/>
                </a:lnTo>
                <a:cubicBezTo>
                  <a:pt x="11930517" y="5455512"/>
                  <a:pt x="11802439" y="5490041"/>
                  <a:pt x="11673881" y="5522873"/>
                </a:cubicBezTo>
                <a:cubicBezTo>
                  <a:pt x="11259973" y="5630380"/>
                  <a:pt x="10842632" y="5723982"/>
                  <a:pt x="10422749" y="5806412"/>
                </a:cubicBezTo>
                <a:cubicBezTo>
                  <a:pt x="10090287" y="5871623"/>
                  <a:pt x="9756593" y="5930020"/>
                  <a:pt x="9421666" y="5981574"/>
                </a:cubicBezTo>
                <a:cubicBezTo>
                  <a:pt x="9100721" y="6031231"/>
                  <a:pt x="8778938" y="6075798"/>
                  <a:pt x="8456304" y="6115275"/>
                </a:cubicBezTo>
                <a:cubicBezTo>
                  <a:pt x="8209307" y="6145441"/>
                  <a:pt x="7961801" y="6171014"/>
                  <a:pt x="7714041" y="6195222"/>
                </a:cubicBezTo>
                <a:lnTo>
                  <a:pt x="6949978" y="6261002"/>
                </a:lnTo>
                <a:lnTo>
                  <a:pt x="6934569" y="6263073"/>
                </a:lnTo>
                <a:lnTo>
                  <a:pt x="6788750" y="6274434"/>
                </a:lnTo>
                <a:lnTo>
                  <a:pt x="6798241" y="6276254"/>
                </a:lnTo>
                <a:cubicBezTo>
                  <a:pt x="6809920" y="6276720"/>
                  <a:pt x="6822028" y="6274547"/>
                  <a:pt x="6833723" y="6274547"/>
                </a:cubicBezTo>
                <a:cubicBezTo>
                  <a:pt x="6849867" y="6274547"/>
                  <a:pt x="6866012" y="6271940"/>
                  <a:pt x="6882282" y="6271569"/>
                </a:cubicBezTo>
                <a:cubicBezTo>
                  <a:pt x="7114026" y="6266107"/>
                  <a:pt x="7345514" y="6253940"/>
                  <a:pt x="7576876" y="6239042"/>
                </a:cubicBezTo>
                <a:cubicBezTo>
                  <a:pt x="7925570" y="6216574"/>
                  <a:pt x="8274011" y="6188395"/>
                  <a:pt x="8621689" y="6152145"/>
                </a:cubicBezTo>
                <a:cubicBezTo>
                  <a:pt x="8907712" y="6122847"/>
                  <a:pt x="9193011" y="6088212"/>
                  <a:pt x="9477600" y="6048239"/>
                </a:cubicBezTo>
                <a:cubicBezTo>
                  <a:pt x="9862435" y="5993865"/>
                  <a:pt x="10245452" y="5929151"/>
                  <a:pt x="10626651" y="5854082"/>
                </a:cubicBezTo>
                <a:cubicBezTo>
                  <a:pt x="11087341" y="5762962"/>
                  <a:pt x="11544088" y="5655456"/>
                  <a:pt x="11995498" y="5528088"/>
                </a:cubicBezTo>
                <a:lnTo>
                  <a:pt x="12188952" y="5471089"/>
                </a:lnTo>
                <a:lnTo>
                  <a:pt x="12188952" y="5525826"/>
                </a:lnTo>
                <a:lnTo>
                  <a:pt x="11826300" y="5631125"/>
                </a:lnTo>
                <a:cubicBezTo>
                  <a:pt x="11531885" y="5710822"/>
                  <a:pt x="11235310" y="5781708"/>
                  <a:pt x="10936448" y="5845640"/>
                </a:cubicBezTo>
                <a:cubicBezTo>
                  <a:pt x="10620168" y="5913422"/>
                  <a:pt x="10302365" y="5973419"/>
                  <a:pt x="9983034" y="6025645"/>
                </a:cubicBezTo>
                <a:cubicBezTo>
                  <a:pt x="9717606" y="6069094"/>
                  <a:pt x="9451451" y="6107739"/>
                  <a:pt x="9184585" y="6141592"/>
                </a:cubicBezTo>
                <a:cubicBezTo>
                  <a:pt x="8981951" y="6167166"/>
                  <a:pt x="8779319" y="6191249"/>
                  <a:pt x="8576053" y="6211111"/>
                </a:cubicBezTo>
                <a:cubicBezTo>
                  <a:pt x="8338462" y="6233831"/>
                  <a:pt x="8100618" y="6255306"/>
                  <a:pt x="7862392" y="6272562"/>
                </a:cubicBezTo>
                <a:cubicBezTo>
                  <a:pt x="7553105" y="6294906"/>
                  <a:pt x="7243690" y="6312784"/>
                  <a:pt x="6933768" y="6323956"/>
                </a:cubicBezTo>
                <a:cubicBezTo>
                  <a:pt x="6781221" y="6329419"/>
                  <a:pt x="6628676" y="6333267"/>
                  <a:pt x="6476130" y="6337859"/>
                </a:cubicBezTo>
                <a:cubicBezTo>
                  <a:pt x="6437585" y="6335775"/>
                  <a:pt x="6398929" y="6337400"/>
                  <a:pt x="6360703" y="6342702"/>
                </a:cubicBezTo>
                <a:lnTo>
                  <a:pt x="6055614" y="6342702"/>
                </a:lnTo>
                <a:lnTo>
                  <a:pt x="5976289" y="6338108"/>
                </a:lnTo>
                <a:cubicBezTo>
                  <a:pt x="5738826" y="6325695"/>
                  <a:pt x="5501363" y="6311916"/>
                  <a:pt x="5263770" y="6301859"/>
                </a:cubicBezTo>
                <a:cubicBezTo>
                  <a:pt x="4957027" y="6289443"/>
                  <a:pt x="4650663" y="6268963"/>
                  <a:pt x="4345190" y="6239789"/>
                </a:cubicBezTo>
                <a:cubicBezTo>
                  <a:pt x="4020648" y="6208877"/>
                  <a:pt x="3696870" y="6174242"/>
                  <a:pt x="3372201" y="6141220"/>
                </a:cubicBezTo>
                <a:cubicBezTo>
                  <a:pt x="3034653" y="6106958"/>
                  <a:pt x="2697781" y="6067319"/>
                  <a:pt x="2361582" y="6022293"/>
                </a:cubicBezTo>
                <a:cubicBezTo>
                  <a:pt x="1984196" y="5972140"/>
                  <a:pt x="1607962" y="5914414"/>
                  <a:pt x="1232869" y="5849117"/>
                </a:cubicBezTo>
                <a:cubicBezTo>
                  <a:pt x="841970" y="5780404"/>
                  <a:pt x="453644" y="5701916"/>
                  <a:pt x="68483" y="5609410"/>
                </a:cubicBezTo>
                <a:lnTo>
                  <a:pt x="0" y="5592055"/>
                </a:lnTo>
                <a:lnTo>
                  <a:pt x="0" y="5535566"/>
                </a:lnTo>
                <a:lnTo>
                  <a:pt x="72423" y="5554343"/>
                </a:lnTo>
                <a:cubicBezTo>
                  <a:pt x="247899" y="5596521"/>
                  <a:pt x="424058" y="5635781"/>
                  <a:pt x="600566" y="5672713"/>
                </a:cubicBezTo>
                <a:cubicBezTo>
                  <a:pt x="988032" y="5753527"/>
                  <a:pt x="1377788" y="5822425"/>
                  <a:pt x="1769069" y="5882881"/>
                </a:cubicBezTo>
                <a:cubicBezTo>
                  <a:pt x="2051913" y="5926457"/>
                  <a:pt x="2335141" y="5966554"/>
                  <a:pt x="2612900" y="5999823"/>
                </a:cubicBezTo>
                <a:cubicBezTo>
                  <a:pt x="2604892" y="6002430"/>
                  <a:pt x="2593962" y="5992374"/>
                  <a:pt x="2580488" y="5989892"/>
                </a:cubicBezTo>
                <a:cubicBezTo>
                  <a:pt x="2086656" y="5897940"/>
                  <a:pt x="1597284" y="5787047"/>
                  <a:pt x="1112357" y="5657195"/>
                </a:cubicBezTo>
                <a:cubicBezTo>
                  <a:pt x="880233" y="5595124"/>
                  <a:pt x="649550" y="5528646"/>
                  <a:pt x="420307" y="5457762"/>
                </a:cubicBezTo>
                <a:lnTo>
                  <a:pt x="0" y="53188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43CCB-6B42-C64A-AED8-A5DEBB66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3888"/>
            <a:ext cx="3508744" cy="3359889"/>
          </a:xfrm>
        </p:spPr>
        <p:txBody>
          <a:bodyPr anchor="t">
            <a:normAutofit/>
          </a:bodyPr>
          <a:lstStyle/>
          <a:p>
            <a:r>
              <a:rPr lang="en-US" sz="5300" b="1">
                <a:solidFill>
                  <a:srgbClr val="FFFFFF"/>
                </a:solidFill>
                <a:latin typeface="Helvetica" pitchFamily="2" charset="0"/>
              </a:rPr>
              <a:t>Summary</a:t>
            </a:r>
            <a:endParaRPr lang="en-US" sz="53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C72B6-338D-F547-B63F-7346A09E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1" y="1073887"/>
            <a:ext cx="6569149" cy="4455043"/>
          </a:xfrm>
        </p:spPr>
        <p:txBody>
          <a:bodyPr anchor="t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Helvetica" pitchFamily="2" charset="0"/>
              </a:rPr>
              <a:t>IMPLICATIONS for POLICY &amp; PRACTICE</a:t>
            </a:r>
            <a:endParaRPr lang="en-US">
              <a:solidFill>
                <a:srgbClr val="FFFFFF"/>
              </a:solidFill>
              <a:latin typeface="Helvetica" pitchFamily="2" charset="0"/>
            </a:endParaRPr>
          </a:p>
          <a:p>
            <a:pPr lvl="0"/>
            <a:r>
              <a:rPr lang="en-US">
                <a:solidFill>
                  <a:srgbClr val="FFFFFF"/>
                </a:solidFill>
              </a:rPr>
              <a:t>Strategy indicators can be used for developing state oral health improvement plans, evaluating plan quality, comparing state oral health improvement plans, and for tracking trends over time.</a:t>
            </a:r>
          </a:p>
          <a:p>
            <a:pPr lvl="0"/>
            <a:r>
              <a:rPr lang="en-US">
                <a:solidFill>
                  <a:srgbClr val="FFFFFF"/>
                </a:solidFill>
              </a:rPr>
              <a:t>States without strategy indicators can adopt these validated indicators.</a:t>
            </a:r>
          </a:p>
          <a:p>
            <a:pPr lvl="0"/>
            <a:r>
              <a:rPr lang="en-US">
                <a:solidFill>
                  <a:srgbClr val="FFFFFF"/>
                </a:solidFill>
              </a:rPr>
              <a:t>There is value in adopting standard measures across state oral health improvement plans, public health organizations, and delivery systems.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4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A286-C297-BD47-9CE6-B4AA9CFA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Helvetica" pitchFamily="2" charset="0"/>
              </a:rPr>
              <a:t>Contact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36C03D6-0B13-114E-90ED-4E2C79D0D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30"/>
          <a:stretch>
            <a:fillRect/>
          </a:stretch>
        </p:blipFill>
        <p:spPr bwMode="auto">
          <a:xfrm>
            <a:off x="5331340" y="2288554"/>
            <a:ext cx="3250581" cy="22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C27EB-61AE-8143-835E-CEEEC0BF6F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16667"/>
          <a:stretch/>
        </p:blipFill>
        <p:spPr>
          <a:xfrm>
            <a:off x="3152331" y="2350162"/>
            <a:ext cx="1896023" cy="1896023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438353-0511-944D-B21C-21ED5B2E4981}"/>
              </a:ext>
            </a:extLst>
          </p:cNvPr>
          <p:cNvSpPr/>
          <p:nvPr/>
        </p:nvSpPr>
        <p:spPr>
          <a:xfrm>
            <a:off x="3007621" y="2206453"/>
            <a:ext cx="2162077" cy="2162077"/>
          </a:xfrm>
          <a:prstGeom prst="ellipse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7043EAE-FE30-E846-822B-6AB975C7DA3E}"/>
              </a:ext>
            </a:extLst>
          </p:cNvPr>
          <p:cNvSpPr/>
          <p:nvPr/>
        </p:nvSpPr>
        <p:spPr>
          <a:xfrm>
            <a:off x="575733" y="1574800"/>
            <a:ext cx="11125200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B2DB4A-9054-9440-9D4C-8581E6292665}"/>
              </a:ext>
            </a:extLst>
          </p:cNvPr>
          <p:cNvGrpSpPr/>
          <p:nvPr/>
        </p:nvGrpSpPr>
        <p:grpSpPr>
          <a:xfrm>
            <a:off x="311579" y="3429000"/>
            <a:ext cx="2115156" cy="2115156"/>
            <a:chOff x="119103" y="3651663"/>
            <a:chExt cx="725423" cy="725423"/>
          </a:xfrm>
          <a:solidFill>
            <a:schemeClr val="bg1">
              <a:lumMod val="75000"/>
            </a:schemeClr>
          </a:solidFill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73439CC-E302-3B42-B6DE-EE7385F4CB49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05FD0C57-74C4-5148-8B9A-B5128BFCD2A6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2979F9-3849-4242-B932-BBB90497050D}"/>
              </a:ext>
            </a:extLst>
          </p:cNvPr>
          <p:cNvGrpSpPr/>
          <p:nvPr/>
        </p:nvGrpSpPr>
        <p:grpSpPr>
          <a:xfrm>
            <a:off x="528196" y="3770465"/>
            <a:ext cx="2115156" cy="2115156"/>
            <a:chOff x="119103" y="3651663"/>
            <a:chExt cx="725423" cy="725423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06622DA-A6A3-4C40-86ED-6FAB8F63EED4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F6B61DFC-F31B-E243-A56B-FC5031DC2B1B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5407F6-22D5-C94C-86C2-64C412AAB4F3}"/>
              </a:ext>
            </a:extLst>
          </p:cNvPr>
          <p:cNvGrpSpPr/>
          <p:nvPr/>
        </p:nvGrpSpPr>
        <p:grpSpPr>
          <a:xfrm>
            <a:off x="2794241" y="4261348"/>
            <a:ext cx="407424" cy="508242"/>
            <a:chOff x="866167" y="3491966"/>
            <a:chExt cx="139732" cy="174309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3B65B91E-9B57-994E-B899-B17080E771BD}"/>
                </a:ext>
              </a:extLst>
            </p:cNvPr>
            <p:cNvSpPr/>
            <p:nvPr/>
          </p:nvSpPr>
          <p:spPr>
            <a:xfrm>
              <a:off x="866167" y="3491966"/>
              <a:ext cx="139732" cy="1743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6">
              <a:extLst>
                <a:ext uri="{FF2B5EF4-FFF2-40B4-BE49-F238E27FC236}">
                  <a16:creationId xmlns:a16="http://schemas.microsoft.com/office/drawing/2014/main" id="{AAB1EF5A-AD03-6A4F-81C4-F9CA911301CD}"/>
                </a:ext>
              </a:extLst>
            </p:cNvPr>
            <p:cNvSpPr txBox="1"/>
            <p:nvPr/>
          </p:nvSpPr>
          <p:spPr>
            <a:xfrm>
              <a:off x="866167" y="3526828"/>
              <a:ext cx="97812" cy="104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047C11-6B60-914F-A643-9E9961094CB3}"/>
              </a:ext>
            </a:extLst>
          </p:cNvPr>
          <p:cNvGrpSpPr/>
          <p:nvPr/>
        </p:nvGrpSpPr>
        <p:grpSpPr>
          <a:xfrm>
            <a:off x="3451734" y="3454781"/>
            <a:ext cx="2115156" cy="2115156"/>
            <a:chOff x="119103" y="3651663"/>
            <a:chExt cx="725423" cy="725423"/>
          </a:xfrm>
          <a:solidFill>
            <a:schemeClr val="bg1">
              <a:lumMod val="75000"/>
            </a:schemeClr>
          </a:solidFill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AA84DC3-4531-AA4B-9E74-FD4065E717F6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>
              <a:extLst>
                <a:ext uri="{FF2B5EF4-FFF2-40B4-BE49-F238E27FC236}">
                  <a16:creationId xmlns:a16="http://schemas.microsoft.com/office/drawing/2014/main" id="{37B0D19E-3F88-5446-A73C-9654F6E4807F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6C6BC9-C4D9-904E-94F7-99A87CB1621C}"/>
              </a:ext>
            </a:extLst>
          </p:cNvPr>
          <p:cNvGrpSpPr/>
          <p:nvPr/>
        </p:nvGrpSpPr>
        <p:grpSpPr>
          <a:xfrm>
            <a:off x="3668351" y="3796246"/>
            <a:ext cx="2115156" cy="2115156"/>
            <a:chOff x="119103" y="3651663"/>
            <a:chExt cx="725423" cy="725423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EBDDE1D-66B6-1B4B-A63E-7DFFCE0CC0DC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>
              <a:extLst>
                <a:ext uri="{FF2B5EF4-FFF2-40B4-BE49-F238E27FC236}">
                  <a16:creationId xmlns:a16="http://schemas.microsoft.com/office/drawing/2014/main" id="{252A8806-5451-A743-943C-09A698CC8A4F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C6335E-7D6A-4F4B-831C-C2DA943F1BCB}"/>
              </a:ext>
            </a:extLst>
          </p:cNvPr>
          <p:cNvGrpSpPr/>
          <p:nvPr/>
        </p:nvGrpSpPr>
        <p:grpSpPr>
          <a:xfrm>
            <a:off x="5919048" y="4264780"/>
            <a:ext cx="407424" cy="508242"/>
            <a:chOff x="866167" y="3491966"/>
            <a:chExt cx="139732" cy="174309"/>
          </a:xfrm>
        </p:grpSpPr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292E8E6D-E364-EE42-BF44-50114B07B18E}"/>
                </a:ext>
              </a:extLst>
            </p:cNvPr>
            <p:cNvSpPr/>
            <p:nvPr/>
          </p:nvSpPr>
          <p:spPr>
            <a:xfrm>
              <a:off x="866167" y="3491966"/>
              <a:ext cx="139732" cy="1743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6">
              <a:extLst>
                <a:ext uri="{FF2B5EF4-FFF2-40B4-BE49-F238E27FC236}">
                  <a16:creationId xmlns:a16="http://schemas.microsoft.com/office/drawing/2014/main" id="{B4953EAD-3342-1E4F-BAFC-353E5BC2E15B}"/>
                </a:ext>
              </a:extLst>
            </p:cNvPr>
            <p:cNvSpPr txBox="1"/>
            <p:nvPr/>
          </p:nvSpPr>
          <p:spPr>
            <a:xfrm>
              <a:off x="866167" y="3526828"/>
              <a:ext cx="97812" cy="104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95C2A9-6BA5-FC4E-BCC9-414A8C2B6042}"/>
              </a:ext>
            </a:extLst>
          </p:cNvPr>
          <p:cNvGrpSpPr/>
          <p:nvPr/>
        </p:nvGrpSpPr>
        <p:grpSpPr>
          <a:xfrm>
            <a:off x="6425737" y="3482649"/>
            <a:ext cx="2115156" cy="2115156"/>
            <a:chOff x="119103" y="3651663"/>
            <a:chExt cx="725423" cy="725423"/>
          </a:xfrm>
          <a:solidFill>
            <a:schemeClr val="bg1">
              <a:lumMod val="75000"/>
            </a:schemeClr>
          </a:solidFill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3DEADAA-FC33-864D-887B-163C5BBB65E5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>
              <a:extLst>
                <a:ext uri="{FF2B5EF4-FFF2-40B4-BE49-F238E27FC236}">
                  <a16:creationId xmlns:a16="http://schemas.microsoft.com/office/drawing/2014/main" id="{FE6DE8F1-51E6-D747-B497-C9DACED7511A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C5E8A65-C9AD-FC4D-B731-15ABD0DC9BC1}"/>
              </a:ext>
            </a:extLst>
          </p:cNvPr>
          <p:cNvGrpSpPr/>
          <p:nvPr/>
        </p:nvGrpSpPr>
        <p:grpSpPr>
          <a:xfrm>
            <a:off x="6642354" y="3824114"/>
            <a:ext cx="2115156" cy="2115156"/>
            <a:chOff x="119103" y="3651663"/>
            <a:chExt cx="725423" cy="72542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ECF53134-00FF-8945-A084-96BFC5A5F906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>
              <a:extLst>
                <a:ext uri="{FF2B5EF4-FFF2-40B4-BE49-F238E27FC236}">
                  <a16:creationId xmlns:a16="http://schemas.microsoft.com/office/drawing/2014/main" id="{DB534152-DE6D-4C4E-808B-B37FC4AC2D28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912D80-266E-1B47-89BF-7B1470010D1B}"/>
              </a:ext>
            </a:extLst>
          </p:cNvPr>
          <p:cNvGrpSpPr/>
          <p:nvPr/>
        </p:nvGrpSpPr>
        <p:grpSpPr>
          <a:xfrm>
            <a:off x="8904890" y="4299564"/>
            <a:ext cx="407424" cy="508242"/>
            <a:chOff x="866167" y="3491966"/>
            <a:chExt cx="139732" cy="174309"/>
          </a:xfrm>
        </p:grpSpPr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2B9F89DF-DF56-DD4F-B9CB-21FE4379F066}"/>
                </a:ext>
              </a:extLst>
            </p:cNvPr>
            <p:cNvSpPr/>
            <p:nvPr/>
          </p:nvSpPr>
          <p:spPr>
            <a:xfrm>
              <a:off x="866167" y="3491966"/>
              <a:ext cx="139732" cy="1743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ight Arrow 6">
              <a:extLst>
                <a:ext uri="{FF2B5EF4-FFF2-40B4-BE49-F238E27FC236}">
                  <a16:creationId xmlns:a16="http://schemas.microsoft.com/office/drawing/2014/main" id="{3B1BF61F-A9E8-D746-9D1A-33A20CBCC0A9}"/>
                </a:ext>
              </a:extLst>
            </p:cNvPr>
            <p:cNvSpPr txBox="1"/>
            <p:nvPr/>
          </p:nvSpPr>
          <p:spPr>
            <a:xfrm>
              <a:off x="866167" y="3526828"/>
              <a:ext cx="97812" cy="104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629BBC-0701-6848-92C1-C1E7D741B6F5}"/>
              </a:ext>
            </a:extLst>
          </p:cNvPr>
          <p:cNvGrpSpPr/>
          <p:nvPr/>
        </p:nvGrpSpPr>
        <p:grpSpPr>
          <a:xfrm>
            <a:off x="9467439" y="3531269"/>
            <a:ext cx="2115156" cy="2115156"/>
            <a:chOff x="119103" y="3651663"/>
            <a:chExt cx="725423" cy="725423"/>
          </a:xfrm>
          <a:solidFill>
            <a:schemeClr val="bg1">
              <a:lumMod val="75000"/>
            </a:schemeClr>
          </a:solidFill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81E043A-2D64-2441-AC26-BCD8287CE133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>
              <a:extLst>
                <a:ext uri="{FF2B5EF4-FFF2-40B4-BE49-F238E27FC236}">
                  <a16:creationId xmlns:a16="http://schemas.microsoft.com/office/drawing/2014/main" id="{B87BAD3E-B726-0E41-8F15-353BBB387D88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53CA77-21B7-544A-901B-00C38FFEF91E}"/>
              </a:ext>
            </a:extLst>
          </p:cNvPr>
          <p:cNvGrpSpPr/>
          <p:nvPr/>
        </p:nvGrpSpPr>
        <p:grpSpPr>
          <a:xfrm>
            <a:off x="9684056" y="3872734"/>
            <a:ext cx="2115156" cy="2115156"/>
            <a:chOff x="119103" y="3651663"/>
            <a:chExt cx="725423" cy="72542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E8C43B88-CD71-6848-BCDA-B4A7830D33B2}"/>
                </a:ext>
              </a:extLst>
            </p:cNvPr>
            <p:cNvSpPr/>
            <p:nvPr/>
          </p:nvSpPr>
          <p:spPr>
            <a:xfrm>
              <a:off x="119103" y="3651663"/>
              <a:ext cx="725423" cy="7254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A39782B4-8067-2F4B-8B1F-80FA88222081}"/>
                </a:ext>
              </a:extLst>
            </p:cNvPr>
            <p:cNvSpPr txBox="1"/>
            <p:nvPr/>
          </p:nvSpPr>
          <p:spPr>
            <a:xfrm>
              <a:off x="140350" y="3672910"/>
              <a:ext cx="682929" cy="682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kern="1200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F17752C-1204-1041-8992-C2BA894D2E91}"/>
              </a:ext>
            </a:extLst>
          </p:cNvPr>
          <p:cNvSpPr txBox="1"/>
          <p:nvPr/>
        </p:nvSpPr>
        <p:spPr>
          <a:xfrm>
            <a:off x="282587" y="3401133"/>
            <a:ext cx="213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DB33FC-BEB7-2F4B-A583-D36A3D710CF8}"/>
              </a:ext>
            </a:extLst>
          </p:cNvPr>
          <p:cNvSpPr txBox="1"/>
          <p:nvPr/>
        </p:nvSpPr>
        <p:spPr>
          <a:xfrm>
            <a:off x="3420389" y="3429000"/>
            <a:ext cx="213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AADACA-262E-9A4A-8214-570F7AD231E4}"/>
              </a:ext>
            </a:extLst>
          </p:cNvPr>
          <p:cNvSpPr txBox="1"/>
          <p:nvPr/>
        </p:nvSpPr>
        <p:spPr>
          <a:xfrm>
            <a:off x="6395783" y="3454781"/>
            <a:ext cx="213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B3BCD6-0BF1-784A-8328-AB6B684DEBCF}"/>
              </a:ext>
            </a:extLst>
          </p:cNvPr>
          <p:cNvSpPr txBox="1"/>
          <p:nvPr/>
        </p:nvSpPr>
        <p:spPr>
          <a:xfrm>
            <a:off x="9459694" y="3524647"/>
            <a:ext cx="213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83353A-96BA-B04C-9172-A32AF8641F1F}"/>
              </a:ext>
            </a:extLst>
          </p:cNvPr>
          <p:cNvSpPr txBox="1"/>
          <p:nvPr/>
        </p:nvSpPr>
        <p:spPr>
          <a:xfrm>
            <a:off x="903896" y="4257003"/>
            <a:ext cx="1429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“To improve access to child oral health care”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1AC52A-FB3F-7C47-B834-C901DCF98F54}"/>
              </a:ext>
            </a:extLst>
          </p:cNvPr>
          <p:cNvSpPr txBox="1"/>
          <p:nvPr/>
        </p:nvSpPr>
        <p:spPr>
          <a:xfrm>
            <a:off x="3800039" y="4095479"/>
            <a:ext cx="1859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“To increase the % of children aged 2-3 who have seen a dentist by 2021”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C871B6-2E55-CB4D-B94A-63788BDD1CAD}"/>
              </a:ext>
            </a:extLst>
          </p:cNvPr>
          <p:cNvSpPr txBox="1"/>
          <p:nvPr/>
        </p:nvSpPr>
        <p:spPr>
          <a:xfrm>
            <a:off x="6757426" y="4165578"/>
            <a:ext cx="188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Medicaid Reform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Professional Education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01A824-0B29-A046-AD88-75D56201A400}"/>
              </a:ext>
            </a:extLst>
          </p:cNvPr>
          <p:cNvSpPr txBox="1"/>
          <p:nvPr/>
        </p:nvSpPr>
        <p:spPr>
          <a:xfrm>
            <a:off x="9746007" y="4207654"/>
            <a:ext cx="199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Advocate for  reimbursement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Dental CE Courses</a:t>
            </a:r>
          </a:p>
        </p:txBody>
      </p:sp>
      <p:pic>
        <p:nvPicPr>
          <p:cNvPr id="94" name="Picture 93" descr="A close up of a device&#10;&#10;Description automatically generated">
            <a:extLst>
              <a:ext uri="{FF2B5EF4-FFF2-40B4-BE49-F238E27FC236}">
                <a16:creationId xmlns:a16="http://schemas.microsoft.com/office/drawing/2014/main" id="{AD0B4F42-20C1-0C46-8FDB-506BB995B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6" t="44753" r="48202" b="-385"/>
          <a:stretch/>
        </p:blipFill>
        <p:spPr>
          <a:xfrm>
            <a:off x="8951833" y="90023"/>
            <a:ext cx="3150620" cy="2840244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CD0BB27-07D6-444B-BF7C-CBB2F980C124}"/>
              </a:ext>
            </a:extLst>
          </p:cNvPr>
          <p:cNvCxnSpPr/>
          <p:nvPr/>
        </p:nvCxnSpPr>
        <p:spPr>
          <a:xfrm>
            <a:off x="2004646" y="2772005"/>
            <a:ext cx="7741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546117E-EE36-0748-BD67-5C2F45877665}"/>
              </a:ext>
            </a:extLst>
          </p:cNvPr>
          <p:cNvCxnSpPr/>
          <p:nvPr/>
        </p:nvCxnSpPr>
        <p:spPr>
          <a:xfrm>
            <a:off x="1850875" y="6388577"/>
            <a:ext cx="7741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6DD7A4A7-334C-3C49-AD1F-6366F3C9D6FF}"/>
              </a:ext>
            </a:extLst>
          </p:cNvPr>
          <p:cNvSpPr/>
          <p:nvPr/>
        </p:nvSpPr>
        <p:spPr>
          <a:xfrm>
            <a:off x="1247358" y="2391501"/>
            <a:ext cx="934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Figure 2. </a:t>
            </a:r>
            <a:r>
              <a:rPr lang="en-US" sz="1800" i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Example Steps: Goals, Objectives, Strategies, Activities</a:t>
            </a:r>
            <a:endParaRPr lang="en-US" sz="1800" i="1" dirty="0">
              <a:solidFill>
                <a:srgbClr val="4475B4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66D1D1B-C98A-0144-97B3-28D69D605EBF}"/>
              </a:ext>
            </a:extLst>
          </p:cNvPr>
          <p:cNvCxnSpPr>
            <a:cxnSpLocks/>
          </p:cNvCxnSpPr>
          <p:nvPr/>
        </p:nvCxnSpPr>
        <p:spPr>
          <a:xfrm>
            <a:off x="7517053" y="2865684"/>
            <a:ext cx="0" cy="46376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2882AA8-26E2-4247-A4D7-8479D6E52F28}"/>
              </a:ext>
            </a:extLst>
          </p:cNvPr>
          <p:cNvCxnSpPr>
            <a:cxnSpLocks/>
          </p:cNvCxnSpPr>
          <p:nvPr/>
        </p:nvCxnSpPr>
        <p:spPr>
          <a:xfrm flipH="1">
            <a:off x="10341377" y="1510145"/>
            <a:ext cx="365760" cy="22816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3A5293-6822-2E40-A8A3-C6740CE8F24D}"/>
              </a:ext>
            </a:extLst>
          </p:cNvPr>
          <p:cNvCxnSpPr/>
          <p:nvPr/>
        </p:nvCxnSpPr>
        <p:spPr>
          <a:xfrm>
            <a:off x="6326472" y="3452540"/>
            <a:ext cx="0" cy="257052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AE00B16-DFF9-764A-A0B1-972E395F31AF}"/>
              </a:ext>
            </a:extLst>
          </p:cNvPr>
          <p:cNvCxnSpPr>
            <a:cxnSpLocks/>
          </p:cNvCxnSpPr>
          <p:nvPr/>
        </p:nvCxnSpPr>
        <p:spPr>
          <a:xfrm flipH="1">
            <a:off x="6478872" y="6069950"/>
            <a:ext cx="5320340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B0FEA7-E49C-5B4D-A91A-447C20229E73}"/>
              </a:ext>
            </a:extLst>
          </p:cNvPr>
          <p:cNvCxnSpPr>
            <a:cxnSpLocks/>
          </p:cNvCxnSpPr>
          <p:nvPr/>
        </p:nvCxnSpPr>
        <p:spPr>
          <a:xfrm flipH="1">
            <a:off x="6425737" y="3401133"/>
            <a:ext cx="5320340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DCFCD0B-FF3D-D344-8BE7-92B7A471C4F1}"/>
              </a:ext>
            </a:extLst>
          </p:cNvPr>
          <p:cNvCxnSpPr/>
          <p:nvPr/>
        </p:nvCxnSpPr>
        <p:spPr>
          <a:xfrm>
            <a:off x="11912518" y="3482649"/>
            <a:ext cx="0" cy="257052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29C89-6C17-7444-902D-E736C631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Helvetica" pitchFamily="2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2B6C-95DD-774C-821E-4F303F45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 identify predominant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SOHIP strategies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with example activities 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 classify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SOHIP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strategies into appropriate categories of dental public health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core functions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and essential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public health services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To utilize the updated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State Oral Health Plan Comparison Tool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7BDC2E9-7F4B-BF4E-A58D-33ECA91A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0244F-E3A9-5347-BA2F-DDEE598B3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2" t="3917" r="-402" b="19914"/>
          <a:stretch/>
        </p:blipFill>
        <p:spPr>
          <a:xfrm>
            <a:off x="877728" y="474627"/>
            <a:ext cx="10860576" cy="6287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3B4DBA-8420-4147-B19D-811691B5FD72}"/>
              </a:ext>
            </a:extLst>
          </p:cNvPr>
          <p:cNvSpPr/>
          <p:nvPr/>
        </p:nvSpPr>
        <p:spPr>
          <a:xfrm>
            <a:off x="1227989" y="105295"/>
            <a:ext cx="934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b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>
                <a:solidFill>
                  <a:srgbClr val="4475B4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State Oral Health Improvement Plan Timeline of Updates</a:t>
            </a:r>
            <a:endParaRPr lang="en-US" sz="1800" i="1" dirty="0">
              <a:solidFill>
                <a:srgbClr val="4475B4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6EA35-F577-CF45-961E-8F71A5DA0D3B}"/>
              </a:ext>
            </a:extLst>
          </p:cNvPr>
          <p:cNvCxnSpPr/>
          <p:nvPr/>
        </p:nvCxnSpPr>
        <p:spPr>
          <a:xfrm>
            <a:off x="2225319" y="479989"/>
            <a:ext cx="77413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8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CABBD-0FE6-BA49-9C73-A11A871E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Helvetica" pitchFamily="2" charset="0"/>
              </a:rPr>
              <a:t>Background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936A-B345-D44B-9724-9DEB3100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b="1">
                <a:latin typeface="Georgia" panose="02040502050405020303" pitchFamily="18" charset="0"/>
              </a:rPr>
              <a:t>process</a:t>
            </a:r>
            <a:r>
              <a:rPr lang="en-US" dirty="0">
                <a:latin typeface="Georgia" panose="02040502050405020303" pitchFamily="18" charset="0"/>
              </a:rPr>
              <a:t> of developing a SOHIP varies widely as does their final </a:t>
            </a:r>
            <a:r>
              <a:rPr lang="en-US" b="1">
                <a:latin typeface="Georgia" panose="02040502050405020303" pitchFamily="18" charset="0"/>
              </a:rPr>
              <a:t>content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  <a:p>
            <a:r>
              <a:rPr lang="en-US" dirty="0">
                <a:latin typeface="Georgia" panose="02040502050405020303" pitchFamily="18" charset="0"/>
              </a:rPr>
              <a:t>This may be attributed to state oral health program</a:t>
            </a:r>
          </a:p>
          <a:p>
            <a:pPr lvl="1"/>
            <a:r>
              <a:rPr lang="en-US">
                <a:latin typeface="Georgia" panose="02040502050405020303" pitchFamily="18" charset="0"/>
              </a:rPr>
              <a:t>capacity </a:t>
            </a:r>
          </a:p>
          <a:p>
            <a:pPr lvl="1"/>
            <a:r>
              <a:rPr lang="en-US">
                <a:latin typeface="Georgia" panose="02040502050405020303" pitchFamily="18" charset="0"/>
              </a:rPr>
              <a:t>authority </a:t>
            </a:r>
          </a:p>
          <a:p>
            <a:pPr lvl="1"/>
            <a:r>
              <a:rPr lang="en-US">
                <a:latin typeface="Georgia" panose="02040502050405020303" pitchFamily="18" charset="0"/>
              </a:rPr>
              <a:t>resources </a:t>
            </a:r>
          </a:p>
          <a:p>
            <a:pPr lvl="1"/>
            <a:r>
              <a:rPr lang="en-US">
                <a:latin typeface="Georgia" panose="02040502050405020303" pitchFamily="18" charset="0"/>
              </a:rPr>
              <a:t>composition </a:t>
            </a:r>
          </a:p>
        </p:txBody>
      </p:sp>
    </p:spTree>
    <p:extLst>
      <p:ext uri="{BB962C8B-B14F-4D97-AF65-F5344CB8AC3E}">
        <p14:creationId xmlns:p14="http://schemas.microsoft.com/office/powerpoint/2010/main" val="247918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CABBD-0FE6-BA49-9C73-A11A871E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Helvetica" pitchFamily="2" charset="0"/>
              </a:rPr>
              <a:t>Background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936A-B345-D44B-9724-9DEB3100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State plans do not subscribe to a common set quality measures. Neither:</a:t>
            </a:r>
          </a:p>
          <a:p>
            <a:pPr lvl="1"/>
            <a:r>
              <a:rPr lang="en-US" sz="2800" b="1" dirty="0">
                <a:latin typeface="Georgia" panose="02040502050405020303" pitchFamily="18" charset="0"/>
              </a:rPr>
              <a:t>structural</a:t>
            </a:r>
            <a:r>
              <a:rPr lang="en-US" sz="2800" dirty="0">
                <a:latin typeface="Georgia" panose="02040502050405020303" pitchFamily="18" charset="0"/>
              </a:rPr>
              <a:t> (e.g., strategies) and </a:t>
            </a:r>
          </a:p>
          <a:p>
            <a:pPr lvl="1"/>
            <a:r>
              <a:rPr lang="en-US" sz="2800" b="1" dirty="0">
                <a:latin typeface="Georgia" panose="02040502050405020303" pitchFamily="18" charset="0"/>
              </a:rPr>
              <a:t>process</a:t>
            </a:r>
            <a:r>
              <a:rPr lang="en-US" sz="2800" dirty="0">
                <a:latin typeface="Georgia" panose="02040502050405020303" pitchFamily="18" charset="0"/>
              </a:rPr>
              <a:t> (e.g., activities) measures</a:t>
            </a:r>
          </a:p>
          <a:p>
            <a:r>
              <a:rPr lang="en-US" dirty="0">
                <a:latin typeface="Georgia" panose="02040502050405020303" pitchFamily="18" charset="0"/>
              </a:rPr>
              <a:t>Uniform 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quality measures </a:t>
            </a:r>
            <a:r>
              <a:rPr lang="en-US" dirty="0">
                <a:latin typeface="Georgia" panose="02040502050405020303" pitchFamily="18" charset="0"/>
              </a:rPr>
              <a:t>can provide a standard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framework</a:t>
            </a:r>
            <a:r>
              <a:rPr lang="en-US" dirty="0">
                <a:latin typeface="Georgia" panose="02040502050405020303" pitchFamily="18" charset="0"/>
              </a:rPr>
              <a:t> to develop a SOHIP, improve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quality</a:t>
            </a:r>
            <a:r>
              <a:rPr lang="en-US" dirty="0">
                <a:latin typeface="Georgia" panose="02040502050405020303" pitchFamily="18" charset="0"/>
              </a:rPr>
              <a:t>, monitor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progress</a:t>
            </a:r>
            <a:r>
              <a:rPr lang="en-US" dirty="0">
                <a:latin typeface="Georgia" panose="02040502050405020303" pitchFamily="18" charset="0"/>
              </a:rPr>
              <a:t>, or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compare</a:t>
            </a:r>
            <a:r>
              <a:rPr lang="en-US" dirty="0">
                <a:latin typeface="Georgia" panose="02040502050405020303" pitchFamily="18" charset="0"/>
              </a:rPr>
              <a:t> with other states.  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3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CABBD-0FE6-BA49-9C73-A11A871E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Helvetica" pitchFamily="2" charset="0"/>
              </a:rPr>
              <a:t>Background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936A-B345-D44B-9724-9DEB31009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Purpose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r>
              <a:rPr lang="en-US" dirty="0">
                <a:latin typeface="Georgia" panose="02040502050405020303" pitchFamily="18" charset="0"/>
              </a:rPr>
              <a:t>review the most recent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SOHIPs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identify, analyze, describe, organize, and report the most frequent SOHIP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strategies</a:t>
            </a:r>
            <a:r>
              <a:rPr lang="en-US" dirty="0">
                <a:latin typeface="Georgia" panose="02040502050405020303" pitchFamily="18" charset="0"/>
              </a:rPr>
              <a:t> (and related activities), and to </a:t>
            </a:r>
          </a:p>
          <a:p>
            <a:r>
              <a:rPr lang="en-US" dirty="0">
                <a:latin typeface="Georgia" panose="02040502050405020303" pitchFamily="18" charset="0"/>
              </a:rPr>
              <a:t>categorize strategies into a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conceptual framework </a:t>
            </a:r>
          </a:p>
          <a:p>
            <a:pPr lvl="1"/>
            <a:r>
              <a:rPr lang="en-US" i="1" dirty="0">
                <a:latin typeface="Georgia" panose="02040502050405020303" pitchFamily="18" charset="0"/>
              </a:rPr>
              <a:t>dental public health core function</a:t>
            </a:r>
          </a:p>
          <a:p>
            <a:pPr lvl="1"/>
            <a:r>
              <a:rPr lang="en-US" i="1" dirty="0">
                <a:latin typeface="Georgia" panose="02040502050405020303" pitchFamily="18" charset="0"/>
              </a:rPr>
              <a:t>dental public health essential service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7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42044-ECF3-8248-9C25-41B5E987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b="1">
                <a:solidFill>
                  <a:schemeClr val="bg1"/>
                </a:solidFill>
                <a:latin typeface="Helvetica" pitchFamily="2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5FAB-AAE7-ED47-874E-3BCCE893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Georgia" panose="02040502050405020303" pitchFamily="18" charset="0"/>
              </a:rPr>
              <a:t>Qualitative Content Analysis</a:t>
            </a:r>
            <a:r>
              <a:rPr lang="en-US" sz="2000" dirty="0">
                <a:latin typeface="Georgia" panose="02040502050405020303" pitchFamily="18" charset="0"/>
              </a:rPr>
              <a:t> (QCA)</a:t>
            </a:r>
            <a:endParaRPr lang="en-US" sz="2000" b="1" dirty="0"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Georgia" panose="02040502050405020303" pitchFamily="18" charset="0"/>
              </a:rPr>
              <a:t>NVivo 12 </a:t>
            </a:r>
            <a:r>
              <a:rPr lang="en-US" sz="2000" dirty="0">
                <a:latin typeface="Georgia" panose="02040502050405020303" pitchFamily="18" charset="0"/>
              </a:rPr>
              <a:t>(QSR International Pty Ltd. Version 12, 2018)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Georgia" panose="02040502050405020303" pitchFamily="18" charset="0"/>
              </a:rPr>
              <a:t>Thematic Analysis</a:t>
            </a:r>
            <a:r>
              <a:rPr lang="en-US" sz="2000" dirty="0">
                <a:latin typeface="Georgia" panose="02040502050405020303" pitchFamily="18" charset="0"/>
              </a:rPr>
              <a:t> included identification, interpretation, and categorization of meaningful patterns, or ‘themes’, present throughout the data.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Georgia" panose="02040502050405020303" pitchFamily="18" charset="0"/>
              </a:rPr>
              <a:t>Themes generated an understanding of common strategies used by states to address goals or objectives.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Georgia" panose="02040502050405020303" pitchFamily="18" charset="0"/>
              </a:rPr>
              <a:t>Strategies were identified through an iterative process of…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Georgia" panose="02040502050405020303" pitchFamily="18" charset="0"/>
              </a:rPr>
              <a:t>data familiarization; data coding; thematic generation, review, labeling and defining. </a:t>
            </a:r>
          </a:p>
        </p:txBody>
      </p:sp>
    </p:spTree>
    <p:extLst>
      <p:ext uri="{BB962C8B-B14F-4D97-AF65-F5344CB8AC3E}">
        <p14:creationId xmlns:p14="http://schemas.microsoft.com/office/powerpoint/2010/main" val="45025370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869</Words>
  <Application>Microsoft Macintosh PowerPoint</Application>
  <PresentationFormat>Widescreen</PresentationFormat>
  <Paragraphs>134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Helvetica</vt:lpstr>
      <vt:lpstr>Modern Love</vt:lpstr>
      <vt:lpstr>The Hand</vt:lpstr>
      <vt:lpstr>SketchyVTI</vt:lpstr>
      <vt:lpstr>State Oral Health Improvement Plan  Strategy Indicators: A Conceptual Framework</vt:lpstr>
      <vt:lpstr>PowerPoint Presentation</vt:lpstr>
      <vt:lpstr>PowerPoint Presentation</vt:lpstr>
      <vt:lpstr>Learning Objectives</vt:lpstr>
      <vt:lpstr>PowerPoint Presentation</vt:lpstr>
      <vt:lpstr>Background</vt:lpstr>
      <vt:lpstr>Background</vt:lpstr>
      <vt:lpstr>Background</vt:lpstr>
      <vt:lpstr>Methods</vt:lpstr>
      <vt:lpstr>Results</vt:lpstr>
      <vt:lpstr>Results (Plans)</vt:lpstr>
      <vt:lpstr>Results (Objectives / Strategies / Activities)</vt:lpstr>
      <vt:lpstr>PowerPoint Presentation</vt:lpstr>
      <vt:lpstr>Results  Example Narrative (Assessment)</vt:lpstr>
      <vt:lpstr>Results  Example Narrative (Policy)</vt:lpstr>
      <vt:lpstr>Results  Example Narrative (Assurance)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Future Studies</vt:lpstr>
      <vt:lpstr>Summary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Oral Health Improvement Plan  Strategy Indicators: A Conceptual Framework</dc:title>
  <dc:creator>Danny Kalash</dc:creator>
  <cp:lastModifiedBy>Danny Kalash</cp:lastModifiedBy>
  <cp:revision>5</cp:revision>
  <dcterms:created xsi:type="dcterms:W3CDTF">2020-08-26T12:44:32Z</dcterms:created>
  <dcterms:modified xsi:type="dcterms:W3CDTF">2020-08-26T12:53:11Z</dcterms:modified>
</cp:coreProperties>
</file>